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6858000" cx="12192000"/>
  <p:notesSz cx="6858000" cy="9144000"/>
  <p:embeddedFontLst>
    <p:embeddedFont>
      <p:font typeface="Quattrocento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6" roundtripDataSignature="AMtx7mhkJ3G3b+t++Bx4gUd3xxiih1FxF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QuattrocentoSans-bold.fntdata"/><Relationship Id="rId10" Type="http://schemas.openxmlformats.org/officeDocument/2006/relationships/slide" Target="slides/slide6.xml"/><Relationship Id="rId32" Type="http://schemas.openxmlformats.org/officeDocument/2006/relationships/font" Target="fonts/QuattrocentoSans-regular.fntdata"/><Relationship Id="rId13" Type="http://schemas.openxmlformats.org/officeDocument/2006/relationships/slide" Target="slides/slide9.xml"/><Relationship Id="rId35" Type="http://schemas.openxmlformats.org/officeDocument/2006/relationships/font" Target="fonts/QuattrocentoSans-boldItalic.fntdata"/><Relationship Id="rId12" Type="http://schemas.openxmlformats.org/officeDocument/2006/relationships/slide" Target="slides/slide8.xml"/><Relationship Id="rId34" Type="http://schemas.openxmlformats.org/officeDocument/2006/relationships/font" Target="fonts/QuattrocentoSans-italic.fntdata"/><Relationship Id="rId15" Type="http://schemas.openxmlformats.org/officeDocument/2006/relationships/slide" Target="slides/slide11.xml"/><Relationship Id="rId14" Type="http://schemas.openxmlformats.org/officeDocument/2006/relationships/slide" Target="slides/slide10.xml"/><Relationship Id="rId36"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9" name="Google Shape;64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 name="Google Shape;65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p:cSld name="标题幻灯片">
    <p:spTree>
      <p:nvGrpSpPr>
        <p:cNvPr id="15" name="Shape 15"/>
        <p:cNvGrpSpPr/>
        <p:nvPr/>
      </p:nvGrpSpPr>
      <p:grpSpPr>
        <a:xfrm>
          <a:off x="0" y="0"/>
          <a:ext cx="0" cy="0"/>
          <a:chOff x="0" y="0"/>
          <a:chExt cx="0" cy="0"/>
        </a:xfrm>
      </p:grpSpPr>
    </p:spTree>
  </p:cSld>
  <p:clrMapOvr>
    <a:masterClrMapping/>
  </p:clrMapOvr>
  <mc:AlternateContent>
    <mc:Choice Requires="p14">
      <p:transition spd="slow" p14:dur="1000">
        <p:push/>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Custom Layout">
  <p:cSld name="22_Custom Layout">
    <p:spTree>
      <p:nvGrpSpPr>
        <p:cNvPr id="46" name="Shape 46"/>
        <p:cNvGrpSpPr/>
        <p:nvPr/>
      </p:nvGrpSpPr>
      <p:grpSpPr>
        <a:xfrm>
          <a:off x="0" y="0"/>
          <a:ext cx="0" cy="0"/>
          <a:chOff x="0" y="0"/>
          <a:chExt cx="0" cy="0"/>
        </a:xfrm>
      </p:grpSpPr>
      <p:sp>
        <p:nvSpPr>
          <p:cNvPr id="47" name="Google Shape;47;p38"/>
          <p:cNvSpPr/>
          <p:nvPr>
            <p:ph idx="2" type="pic"/>
          </p:nvPr>
        </p:nvSpPr>
        <p:spPr>
          <a:xfrm>
            <a:off x="2258814" y="2805953"/>
            <a:ext cx="1245600" cy="1246094"/>
          </a:xfrm>
          <a:prstGeom prst="ellipse">
            <a:avLst/>
          </a:prstGeom>
          <a:noFill/>
          <a:ln>
            <a:noFill/>
          </a:ln>
        </p:spPr>
      </p:sp>
      <p:sp>
        <p:nvSpPr>
          <p:cNvPr id="48" name="Google Shape;48;p38"/>
          <p:cNvSpPr/>
          <p:nvPr>
            <p:ph idx="3" type="pic"/>
          </p:nvPr>
        </p:nvSpPr>
        <p:spPr>
          <a:xfrm>
            <a:off x="3758051" y="893064"/>
            <a:ext cx="1332109" cy="1188720"/>
          </a:xfrm>
          <a:prstGeom prst="rect">
            <a:avLst/>
          </a:prstGeom>
          <a:noFill/>
          <a:ln>
            <a:noFill/>
          </a:ln>
        </p:spPr>
      </p:sp>
    </p:spTree>
  </p:cSld>
  <p:clrMapOvr>
    <a:masterClrMapping/>
  </p:clrMapOvr>
  <mc:AlternateContent>
    <mc:Choice Requires="p14">
      <p:transition spd="slow" p14:dur="1000">
        <p:push/>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Custom Layout">
  <p:cSld name="23_Custom Layout">
    <p:spTree>
      <p:nvGrpSpPr>
        <p:cNvPr id="49" name="Shape 49"/>
        <p:cNvGrpSpPr/>
        <p:nvPr/>
      </p:nvGrpSpPr>
      <p:grpSpPr>
        <a:xfrm>
          <a:off x="0" y="0"/>
          <a:ext cx="0" cy="0"/>
          <a:chOff x="0" y="0"/>
          <a:chExt cx="0" cy="0"/>
        </a:xfrm>
      </p:grpSpPr>
      <p:sp>
        <p:nvSpPr>
          <p:cNvPr id="50" name="Google Shape;50;p39"/>
          <p:cNvSpPr/>
          <p:nvPr>
            <p:ph idx="2" type="pic"/>
          </p:nvPr>
        </p:nvSpPr>
        <p:spPr>
          <a:xfrm>
            <a:off x="3758051" y="2356104"/>
            <a:ext cx="6285109" cy="2535936"/>
          </a:xfrm>
          <a:prstGeom prst="roundRect">
            <a:avLst>
              <a:gd fmla="val 5423" name="adj"/>
            </a:avLst>
          </a:prstGeom>
          <a:noFill/>
          <a:ln>
            <a:noFill/>
          </a:ln>
        </p:spPr>
      </p:sp>
    </p:spTree>
  </p:cSld>
  <p:clrMapOvr>
    <a:masterClrMapping/>
  </p:clrMapOvr>
  <mc:AlternateContent>
    <mc:Choice Requires="p14">
      <p:transition spd="slow" p14:dur="1000">
        <p:push/>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ustom Layout">
  <p:cSld name="18_Custom Layout">
    <p:spTree>
      <p:nvGrpSpPr>
        <p:cNvPr id="51" name="Shape 51"/>
        <p:cNvGrpSpPr/>
        <p:nvPr/>
      </p:nvGrpSpPr>
      <p:grpSpPr>
        <a:xfrm>
          <a:off x="0" y="0"/>
          <a:ext cx="0" cy="0"/>
          <a:chOff x="0" y="0"/>
          <a:chExt cx="0" cy="0"/>
        </a:xfrm>
      </p:grpSpPr>
      <p:sp>
        <p:nvSpPr>
          <p:cNvPr id="52" name="Google Shape;52;p40"/>
          <p:cNvSpPr/>
          <p:nvPr>
            <p:ph idx="2" type="pic"/>
          </p:nvPr>
        </p:nvSpPr>
        <p:spPr>
          <a:xfrm>
            <a:off x="5554824" y="1180681"/>
            <a:ext cx="2824065" cy="2476919"/>
          </a:xfrm>
          <a:prstGeom prst="rect">
            <a:avLst/>
          </a:prstGeom>
          <a:noFill/>
          <a:ln>
            <a:noFill/>
          </a:ln>
        </p:spPr>
      </p:sp>
      <p:sp>
        <p:nvSpPr>
          <p:cNvPr id="53" name="Google Shape;53;p40"/>
          <p:cNvSpPr/>
          <p:nvPr>
            <p:ph idx="3" type="pic"/>
          </p:nvPr>
        </p:nvSpPr>
        <p:spPr>
          <a:xfrm>
            <a:off x="5554824" y="3818374"/>
            <a:ext cx="2824065" cy="2459810"/>
          </a:xfrm>
          <a:prstGeom prst="rect">
            <a:avLst/>
          </a:prstGeom>
          <a:noFill/>
          <a:ln>
            <a:noFill/>
          </a:ln>
        </p:spPr>
      </p:sp>
      <p:sp>
        <p:nvSpPr>
          <p:cNvPr id="54" name="Google Shape;54;p40"/>
          <p:cNvSpPr/>
          <p:nvPr>
            <p:ph idx="4" type="pic"/>
          </p:nvPr>
        </p:nvSpPr>
        <p:spPr>
          <a:xfrm>
            <a:off x="8521958" y="1180681"/>
            <a:ext cx="2824065" cy="5097504"/>
          </a:xfrm>
          <a:prstGeom prst="rect">
            <a:avLst/>
          </a:prstGeom>
          <a:noFill/>
          <a:ln>
            <a:noFill/>
          </a:ln>
        </p:spPr>
      </p:sp>
    </p:spTree>
  </p:cSld>
  <p:clrMapOvr>
    <a:masterClrMapping/>
  </p:clrMapOvr>
  <mc:AlternateContent>
    <mc:Choice Requires="p14">
      <p:transition spd="slow" p14:dur="1000">
        <p:push/>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_Title Slide">
  <p:cSld name="47_Title Slide">
    <p:spTree>
      <p:nvGrpSpPr>
        <p:cNvPr id="55" name="Shape 55"/>
        <p:cNvGrpSpPr/>
        <p:nvPr/>
      </p:nvGrpSpPr>
      <p:grpSpPr>
        <a:xfrm>
          <a:off x="0" y="0"/>
          <a:ext cx="0" cy="0"/>
          <a:chOff x="0" y="0"/>
          <a:chExt cx="0" cy="0"/>
        </a:xfrm>
      </p:grpSpPr>
      <p:sp>
        <p:nvSpPr>
          <p:cNvPr id="56" name="Google Shape;56;p41"/>
          <p:cNvSpPr/>
          <p:nvPr>
            <p:ph idx="2" type="pic"/>
          </p:nvPr>
        </p:nvSpPr>
        <p:spPr>
          <a:xfrm>
            <a:off x="0" y="0"/>
            <a:ext cx="12192000" cy="4984750"/>
          </a:xfrm>
          <a:prstGeom prst="rect">
            <a:avLst/>
          </a:prstGeom>
          <a:noFill/>
          <a:ln>
            <a:noFill/>
          </a:ln>
        </p:spPr>
      </p:sp>
    </p:spTree>
  </p:cSld>
  <p:clrMapOvr>
    <a:masterClrMapping/>
  </p:clrMapOvr>
  <mc:AlternateContent>
    <mc:Choice Requires="p14">
      <p:transition spd="slow" p14:dur="1000">
        <p:push/>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 name="Shape 57"/>
        <p:cNvGrpSpPr/>
        <p:nvPr/>
      </p:nvGrpSpPr>
      <p:grpSpPr>
        <a:xfrm>
          <a:off x="0" y="0"/>
          <a:ext cx="0" cy="0"/>
          <a:chOff x="0" y="0"/>
          <a:chExt cx="0" cy="0"/>
        </a:xfrm>
      </p:grpSpPr>
      <p:sp>
        <p:nvSpPr>
          <p:cNvPr id="58" name="Google Shape;58;p4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4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0" name="Google Shape;60;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000">
        <p:push/>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4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4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66" name="Google Shape;66;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000">
        <p:push/>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 name="Shape 69"/>
        <p:cNvGrpSpPr/>
        <p:nvPr/>
      </p:nvGrpSpPr>
      <p:grpSpPr>
        <a:xfrm>
          <a:off x="0" y="0"/>
          <a:ext cx="0" cy="0"/>
          <a:chOff x="0" y="0"/>
          <a:chExt cx="0" cy="0"/>
        </a:xfrm>
      </p:grpSpPr>
      <p:sp>
        <p:nvSpPr>
          <p:cNvPr id="70" name="Google Shape;70;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4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4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000">
        <p:push/>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6" name="Shape 76"/>
        <p:cNvGrpSpPr/>
        <p:nvPr/>
      </p:nvGrpSpPr>
      <p:grpSpPr>
        <a:xfrm>
          <a:off x="0" y="0"/>
          <a:ext cx="0" cy="0"/>
          <a:chOff x="0" y="0"/>
          <a:chExt cx="0" cy="0"/>
        </a:xfrm>
      </p:grpSpPr>
      <p:sp>
        <p:nvSpPr>
          <p:cNvPr id="77" name="Google Shape;77;p4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4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 name="Google Shape;79;p4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4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 name="Google Shape;81;p4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000">
        <p:push/>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000">
        <p:push/>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0" name="Shape 90"/>
        <p:cNvGrpSpPr/>
        <p:nvPr/>
      </p:nvGrpSpPr>
      <p:grpSpPr>
        <a:xfrm>
          <a:off x="0" y="0"/>
          <a:ext cx="0" cy="0"/>
          <a:chOff x="0" y="0"/>
          <a:chExt cx="0" cy="0"/>
        </a:xfrm>
      </p:grpSpPr>
      <p:sp>
        <p:nvSpPr>
          <p:cNvPr id="91" name="Google Shape;91;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000">
        <p:push/>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_Custom Layout">
  <p:cSld name="38_Custom Layout">
    <p:spTree>
      <p:nvGrpSpPr>
        <p:cNvPr id="16" name="Shape 16"/>
        <p:cNvGrpSpPr/>
        <p:nvPr/>
      </p:nvGrpSpPr>
      <p:grpSpPr>
        <a:xfrm>
          <a:off x="0" y="0"/>
          <a:ext cx="0" cy="0"/>
          <a:chOff x="0" y="0"/>
          <a:chExt cx="0" cy="0"/>
        </a:xfrm>
      </p:grpSpPr>
      <p:sp>
        <p:nvSpPr>
          <p:cNvPr id="17" name="Google Shape;17;p30"/>
          <p:cNvSpPr/>
          <p:nvPr>
            <p:ph idx="2" type="pic"/>
          </p:nvPr>
        </p:nvSpPr>
        <p:spPr>
          <a:xfrm>
            <a:off x="637956" y="1887311"/>
            <a:ext cx="5458044" cy="3990975"/>
          </a:xfrm>
          <a:prstGeom prst="rect">
            <a:avLst/>
          </a:prstGeom>
          <a:noFill/>
          <a:ln>
            <a:noFill/>
          </a:ln>
        </p:spPr>
      </p:sp>
      <p:sp>
        <p:nvSpPr>
          <p:cNvPr id="18" name="Google Shape;18;p30"/>
          <p:cNvSpPr/>
          <p:nvPr>
            <p:ph idx="3" type="pic"/>
          </p:nvPr>
        </p:nvSpPr>
        <p:spPr>
          <a:xfrm>
            <a:off x="6599699" y="1887310"/>
            <a:ext cx="1571006" cy="1440089"/>
          </a:xfrm>
          <a:prstGeom prst="rect">
            <a:avLst/>
          </a:prstGeom>
          <a:noFill/>
          <a:ln>
            <a:noFill/>
          </a:ln>
        </p:spPr>
      </p:sp>
      <p:sp>
        <p:nvSpPr>
          <p:cNvPr id="19" name="Google Shape;19;p30"/>
          <p:cNvSpPr/>
          <p:nvPr>
            <p:ph idx="4" type="pic"/>
          </p:nvPr>
        </p:nvSpPr>
        <p:spPr>
          <a:xfrm>
            <a:off x="6406582" y="3636144"/>
            <a:ext cx="1064521" cy="975811"/>
          </a:xfrm>
          <a:prstGeom prst="rect">
            <a:avLst/>
          </a:prstGeom>
          <a:noFill/>
          <a:ln>
            <a:noFill/>
          </a:ln>
        </p:spPr>
      </p:sp>
      <p:sp>
        <p:nvSpPr>
          <p:cNvPr id="20" name="Google Shape;20;p30"/>
          <p:cNvSpPr/>
          <p:nvPr>
            <p:ph idx="5" type="pic"/>
          </p:nvPr>
        </p:nvSpPr>
        <p:spPr>
          <a:xfrm>
            <a:off x="6406582" y="4902473"/>
            <a:ext cx="1064521" cy="975811"/>
          </a:xfrm>
          <a:prstGeom prst="rect">
            <a:avLst/>
          </a:prstGeom>
          <a:noFill/>
          <a:ln>
            <a:noFill/>
          </a:ln>
        </p:spPr>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16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p:tgtEl>
                                          <p:spTgt spid="17"/>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37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p:tgtEl>
                                          <p:spTgt spid="18"/>
                                        </p:tgtEl>
                                        <p:attrNameLst>
                                          <p:attrName>ppt_w</p:attrName>
                                        </p:attrNameLst>
                                      </p:cBhvr>
                                      <p:tavLst>
                                        <p:tav fmla="" tm="0">
                                          <p:val>
                                            <p:strVal val="0"/>
                                          </p:val>
                                        </p:tav>
                                        <p:tav fmla="" tm="100000">
                                          <p:val>
                                            <p:strVal val="#ppt_w"/>
                                          </p:val>
                                        </p:tav>
                                      </p:tavLst>
                                    </p:anim>
                                    <p:anim calcmode="lin" valueType="num">
                                      <p:cBhvr additive="base">
                                        <p:cTn dur="500"/>
                                        <p:tgtEl>
                                          <p:spTgt spid="1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40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p:tgtEl>
                                          <p:spTgt spid="19"/>
                                        </p:tgtEl>
                                        <p:attrNameLst>
                                          <p:attrName>ppt_w</p:attrName>
                                        </p:attrNameLst>
                                      </p:cBhvr>
                                      <p:tavLst>
                                        <p:tav fmla="" tm="0">
                                          <p:val>
                                            <p:strVal val="0"/>
                                          </p:val>
                                        </p:tav>
                                        <p:tav fmla="" tm="100000">
                                          <p:val>
                                            <p:strVal val="#ppt_w"/>
                                          </p:val>
                                        </p:tav>
                                      </p:tavLst>
                                    </p:anim>
                                    <p:anim calcmode="lin" valueType="num">
                                      <p:cBhvr additive="base">
                                        <p:cTn dur="500"/>
                                        <p:tgtEl>
                                          <p:spTgt spid="1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4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p:tgtEl>
                                          <p:spTgt spid="20"/>
                                        </p:tgtEl>
                                        <p:attrNameLst>
                                          <p:attrName>ppt_w</p:attrName>
                                        </p:attrNameLst>
                                      </p:cBhvr>
                                      <p:tavLst>
                                        <p:tav fmla="" tm="0">
                                          <p:val>
                                            <p:strVal val="0"/>
                                          </p:val>
                                        </p:tav>
                                        <p:tav fmla="" tm="100000">
                                          <p:val>
                                            <p:strVal val="#ppt_w"/>
                                          </p:val>
                                        </p:tav>
                                      </p:tavLst>
                                    </p:anim>
                                    <p:anim calcmode="lin" valueType="num">
                                      <p:cBhvr additive="base">
                                        <p:cTn dur="500"/>
                                        <p:tgtEl>
                                          <p:spTgt spid="2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4" name="Shape 94"/>
        <p:cNvGrpSpPr/>
        <p:nvPr/>
      </p:nvGrpSpPr>
      <p:grpSpPr>
        <a:xfrm>
          <a:off x="0" y="0"/>
          <a:ext cx="0" cy="0"/>
          <a:chOff x="0" y="0"/>
          <a:chExt cx="0" cy="0"/>
        </a:xfrm>
      </p:grpSpPr>
      <p:sp>
        <p:nvSpPr>
          <p:cNvPr id="95" name="Google Shape;95;p4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4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97" name="Google Shape;97;p4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8" name="Google Shape;98;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000">
        <p:push/>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1" name="Shape 101"/>
        <p:cNvGrpSpPr/>
        <p:nvPr/>
      </p:nvGrpSpPr>
      <p:grpSpPr>
        <a:xfrm>
          <a:off x="0" y="0"/>
          <a:ext cx="0" cy="0"/>
          <a:chOff x="0" y="0"/>
          <a:chExt cx="0" cy="0"/>
        </a:xfrm>
      </p:grpSpPr>
      <p:sp>
        <p:nvSpPr>
          <p:cNvPr id="102" name="Google Shape;102;p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49"/>
          <p:cNvSpPr/>
          <p:nvPr>
            <p:ph idx="2" type="pic"/>
          </p:nvPr>
        </p:nvSpPr>
        <p:spPr>
          <a:xfrm>
            <a:off x="5183188" y="987425"/>
            <a:ext cx="6172200" cy="4873625"/>
          </a:xfrm>
          <a:prstGeom prst="rect">
            <a:avLst/>
          </a:prstGeom>
          <a:noFill/>
          <a:ln>
            <a:noFill/>
          </a:ln>
        </p:spPr>
      </p:sp>
      <p:sp>
        <p:nvSpPr>
          <p:cNvPr id="104" name="Google Shape;104;p4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5" name="Google Shape;105;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000">
        <p:push/>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8" name="Shape 108"/>
        <p:cNvGrpSpPr/>
        <p:nvPr/>
      </p:nvGrpSpPr>
      <p:grpSpPr>
        <a:xfrm>
          <a:off x="0" y="0"/>
          <a:ext cx="0" cy="0"/>
          <a:chOff x="0" y="0"/>
          <a:chExt cx="0" cy="0"/>
        </a:xfrm>
      </p:grpSpPr>
      <p:sp>
        <p:nvSpPr>
          <p:cNvPr id="109" name="Google Shape;109;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5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000">
        <p:push/>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4" name="Shape 114"/>
        <p:cNvGrpSpPr/>
        <p:nvPr/>
      </p:nvGrpSpPr>
      <p:grpSpPr>
        <a:xfrm>
          <a:off x="0" y="0"/>
          <a:ext cx="0" cy="0"/>
          <a:chOff x="0" y="0"/>
          <a:chExt cx="0" cy="0"/>
        </a:xfrm>
      </p:grpSpPr>
      <p:sp>
        <p:nvSpPr>
          <p:cNvPr id="115" name="Google Shape;115;p5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5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000">
        <p:push/>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5_Title Slide">
  <p:cSld name="195_Title Slide">
    <p:spTree>
      <p:nvGrpSpPr>
        <p:cNvPr id="21" name="Shape 21"/>
        <p:cNvGrpSpPr/>
        <p:nvPr/>
      </p:nvGrpSpPr>
      <p:grpSpPr>
        <a:xfrm>
          <a:off x="0" y="0"/>
          <a:ext cx="0" cy="0"/>
          <a:chOff x="0" y="0"/>
          <a:chExt cx="0" cy="0"/>
        </a:xfrm>
      </p:grpSpPr>
      <p:sp>
        <p:nvSpPr>
          <p:cNvPr id="22" name="Google Shape;22;p31"/>
          <p:cNvSpPr/>
          <p:nvPr>
            <p:ph idx="2" type="pic"/>
          </p:nvPr>
        </p:nvSpPr>
        <p:spPr>
          <a:xfrm>
            <a:off x="1690740" y="2124420"/>
            <a:ext cx="2411360" cy="2411360"/>
          </a:xfrm>
          <a:prstGeom prst="ellipse">
            <a:avLst/>
          </a:prstGeom>
          <a:solidFill>
            <a:srgbClr val="F2F2F2"/>
          </a:solidFill>
          <a:ln>
            <a:noFill/>
          </a:ln>
        </p:spPr>
      </p:sp>
      <p:sp>
        <p:nvSpPr>
          <p:cNvPr id="23" name="Google Shape;23;p31"/>
          <p:cNvSpPr/>
          <p:nvPr>
            <p:ph idx="3" type="pic"/>
          </p:nvPr>
        </p:nvSpPr>
        <p:spPr>
          <a:xfrm>
            <a:off x="700748" y="1134428"/>
            <a:ext cx="4391344" cy="4391344"/>
          </a:xfrm>
          <a:prstGeom prst="donut">
            <a:avLst>
              <a:gd fmla="val 12853" name="adj"/>
            </a:avLst>
          </a:prstGeom>
          <a:solidFill>
            <a:srgbClr val="F2F2F2"/>
          </a:solidFill>
          <a:ln>
            <a:noFill/>
          </a:ln>
        </p:spPr>
      </p:sp>
    </p:spTree>
  </p:cSld>
  <p:clrMapOvr>
    <a:masterClrMapping/>
  </p:clrMapOvr>
  <mc:AlternateContent>
    <mc:Choice Requires="p14">
      <p:transition spd="slow" p14:dur="1000">
        <p:push/>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p:cSld name="5_Blank">
    <p:bg>
      <p:bgPr>
        <a:solidFill>
          <a:srgbClr val="F2F2F2"/>
        </a:solidFill>
      </p:bgPr>
    </p:bg>
    <p:spTree>
      <p:nvGrpSpPr>
        <p:cNvPr id="24" name="Shape 24"/>
        <p:cNvGrpSpPr/>
        <p:nvPr/>
      </p:nvGrpSpPr>
      <p:grpSpPr>
        <a:xfrm>
          <a:off x="0" y="0"/>
          <a:ext cx="0" cy="0"/>
          <a:chOff x="0" y="0"/>
          <a:chExt cx="0" cy="0"/>
        </a:xfrm>
      </p:grpSpPr>
      <p:sp>
        <p:nvSpPr>
          <p:cNvPr id="25" name="Google Shape;25;p32"/>
          <p:cNvSpPr/>
          <p:nvPr>
            <p:ph idx="2" type="pic"/>
          </p:nvPr>
        </p:nvSpPr>
        <p:spPr>
          <a:xfrm>
            <a:off x="7994935" y="1289748"/>
            <a:ext cx="4590734" cy="4590734"/>
          </a:xfrm>
          <a:prstGeom prst="rect">
            <a:avLst/>
          </a:prstGeom>
          <a:noFill/>
          <a:ln>
            <a:noFill/>
          </a:ln>
          <a:effectLst>
            <a:outerShdw blurRad="685800" rotWithShape="0" algn="t" dir="5400000" dist="38100">
              <a:srgbClr val="595959">
                <a:alpha val="40000"/>
              </a:srgbClr>
            </a:outerShdw>
          </a:effectLst>
        </p:spPr>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5"/>
                                        </p:tgtEl>
                                        <p:attrNameLst>
                                          <p:attrName>style.visibility</p:attrName>
                                        </p:attrNameLst>
                                      </p:cBhvr>
                                      <p:to>
                                        <p:strVal val="visible"/>
                                      </p:to>
                                    </p:set>
                                    <p:animEffect filter="fade" transition="in">
                                      <p:cBhvr>
                                        <p:cTn dur="750"/>
                                        <p:tgtEl>
                                          <p:spTgt spid="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000">
        <p:push/>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p:cSld name="空白">
    <p:spTree>
      <p:nvGrpSpPr>
        <p:cNvPr id="32" name="Shape 32"/>
        <p:cNvGrpSpPr/>
        <p:nvPr/>
      </p:nvGrpSpPr>
      <p:grpSpPr>
        <a:xfrm>
          <a:off x="0" y="0"/>
          <a:ext cx="0" cy="0"/>
          <a:chOff x="0" y="0"/>
          <a:chExt cx="0" cy="0"/>
        </a:xfrm>
      </p:grpSpPr>
    </p:spTree>
  </p:cSld>
  <p:clrMapOvr>
    <a:masterClrMapping/>
  </p:clrMapOvr>
  <mc:AlternateContent>
    <mc:Choice Requires="p14">
      <p:transition spd="slow" p14:dur="1000">
        <p:push/>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33" name="Shape 33"/>
        <p:cNvGrpSpPr/>
        <p:nvPr/>
      </p:nvGrpSpPr>
      <p:grpSpPr>
        <a:xfrm>
          <a:off x="0" y="0"/>
          <a:ext cx="0" cy="0"/>
          <a:chOff x="0" y="0"/>
          <a:chExt cx="0" cy="0"/>
        </a:xfrm>
      </p:grpSpPr>
      <p:sp>
        <p:nvSpPr>
          <p:cNvPr id="34" name="Google Shape;34;p35"/>
          <p:cNvSpPr/>
          <p:nvPr>
            <p:ph idx="2" type="pic"/>
          </p:nvPr>
        </p:nvSpPr>
        <p:spPr>
          <a:xfrm>
            <a:off x="6700165" y="1985061"/>
            <a:ext cx="2169581" cy="3746091"/>
          </a:xfrm>
          <a:prstGeom prst="rect">
            <a:avLst/>
          </a:prstGeom>
          <a:noFill/>
          <a:ln>
            <a:noFill/>
          </a:ln>
          <a:effectLst>
            <a:outerShdw blurRad="508000" sx="102000" rotWithShape="0" algn="ctr" sy="102000">
              <a:srgbClr val="0C0C0C">
                <a:alpha val="40000"/>
              </a:srgbClr>
            </a:outerShdw>
          </a:effectLst>
        </p:spPr>
      </p:sp>
      <p:sp>
        <p:nvSpPr>
          <p:cNvPr id="35" name="Google Shape;35;p35"/>
          <p:cNvSpPr/>
          <p:nvPr>
            <p:ph idx="3" type="pic"/>
          </p:nvPr>
        </p:nvSpPr>
        <p:spPr>
          <a:xfrm>
            <a:off x="9115340" y="1985061"/>
            <a:ext cx="2169581" cy="3746091"/>
          </a:xfrm>
          <a:prstGeom prst="rect">
            <a:avLst/>
          </a:prstGeom>
          <a:noFill/>
          <a:ln>
            <a:noFill/>
          </a:ln>
          <a:effectLst>
            <a:outerShdw blurRad="508000" sx="102000" rotWithShape="0" algn="ctr" sy="102000">
              <a:srgbClr val="0C0C0C">
                <a:alpha val="40000"/>
              </a:srgbClr>
            </a:outerShdw>
          </a:effectLst>
        </p:spPr>
      </p:sp>
      <p:sp>
        <p:nvSpPr>
          <p:cNvPr id="36" name="Google Shape;36;p35"/>
          <p:cNvSpPr/>
          <p:nvPr>
            <p:ph idx="4" type="pic"/>
          </p:nvPr>
        </p:nvSpPr>
        <p:spPr>
          <a:xfrm>
            <a:off x="4288698" y="1985061"/>
            <a:ext cx="2169581" cy="3746091"/>
          </a:xfrm>
          <a:prstGeom prst="rect">
            <a:avLst/>
          </a:prstGeom>
          <a:noFill/>
          <a:ln>
            <a:noFill/>
          </a:ln>
          <a:effectLst>
            <a:outerShdw blurRad="508000" sx="102000" rotWithShape="0" algn="ctr" sy="102000">
              <a:srgbClr val="0C0C0C">
                <a:alpha val="40000"/>
              </a:srgbClr>
            </a:outerShdw>
          </a:effectLst>
        </p:spPr>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000"/>
                                  </p:stCondLst>
                                  <p:childTnLst>
                                    <p:set>
                                      <p:cBhvr>
                                        <p:cTn dur="1" fill="hold">
                                          <p:stCondLst>
                                            <p:cond delay="0"/>
                                          </p:stCondLst>
                                        </p:cTn>
                                        <p:tgtEl>
                                          <p:spTgt spid="36"/>
                                        </p:tgtEl>
                                        <p:attrNameLst>
                                          <p:attrName>style.visibility</p:attrName>
                                        </p:attrNameLst>
                                      </p:cBhvr>
                                      <p:to>
                                        <p:strVal val="visible"/>
                                      </p:to>
                                    </p:set>
                                    <p:animEffect filter="fade" transition="in">
                                      <p:cBhvr>
                                        <p:cTn dur="500"/>
                                        <p:tgtEl>
                                          <p:spTgt spid="36"/>
                                        </p:tgtEl>
                                      </p:cBhvr>
                                    </p:animEffect>
                                  </p:childTnLst>
                                </p:cTn>
                              </p:par>
                              <p:par>
                                <p:cTn fill="hold" nodeType="withEffect" presetClass="entr" presetID="10" presetSubtype="0">
                                  <p:stCondLst>
                                    <p:cond delay="2250"/>
                                  </p:stCondLst>
                                  <p:childTnLst>
                                    <p:set>
                                      <p:cBhvr>
                                        <p:cTn dur="1" fill="hold">
                                          <p:stCondLst>
                                            <p:cond delay="0"/>
                                          </p:stCondLst>
                                        </p:cTn>
                                        <p:tgtEl>
                                          <p:spTgt spid="34"/>
                                        </p:tgtEl>
                                        <p:attrNameLst>
                                          <p:attrName>style.visibility</p:attrName>
                                        </p:attrNameLst>
                                      </p:cBhvr>
                                      <p:to>
                                        <p:strVal val="visible"/>
                                      </p:to>
                                    </p:set>
                                    <p:animEffect filter="fade" transition="in">
                                      <p:cBhvr>
                                        <p:cTn dur="500"/>
                                        <p:tgtEl>
                                          <p:spTgt spid="34"/>
                                        </p:tgtEl>
                                      </p:cBhvr>
                                    </p:animEffect>
                                  </p:childTnLst>
                                </p:cTn>
                              </p:par>
                              <p:par>
                                <p:cTn fill="hold" nodeType="withEffect" presetClass="entr" presetID="10" presetSubtype="0">
                                  <p:stCondLst>
                                    <p:cond delay="2500"/>
                                  </p:stCondLst>
                                  <p:childTnLst>
                                    <p:set>
                                      <p:cBhvr>
                                        <p:cTn dur="1" fill="hold">
                                          <p:stCondLst>
                                            <p:cond delay="0"/>
                                          </p:stCondLst>
                                        </p:cTn>
                                        <p:tgtEl>
                                          <p:spTgt spid="35"/>
                                        </p:tgtEl>
                                        <p:attrNameLst>
                                          <p:attrName>style.visibility</p:attrName>
                                        </p:attrNameLst>
                                      </p:cBhvr>
                                      <p:to>
                                        <p:strVal val="visible"/>
                                      </p:to>
                                    </p:set>
                                    <p:animEffect filter="fade" transition="in">
                                      <p:cBhvr>
                                        <p:cTn dur="500"/>
                                        <p:tgtEl>
                                          <p:spTgt spid="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版式">
  <p:cSld name="自定义版式">
    <p:spTree>
      <p:nvGrpSpPr>
        <p:cNvPr id="37" name="Shape 37"/>
        <p:cNvGrpSpPr/>
        <p:nvPr/>
      </p:nvGrpSpPr>
      <p:grpSpPr>
        <a:xfrm>
          <a:off x="0" y="0"/>
          <a:ext cx="0" cy="0"/>
          <a:chOff x="0" y="0"/>
          <a:chExt cx="0" cy="0"/>
        </a:xfrm>
      </p:grpSpPr>
      <p:sp>
        <p:nvSpPr>
          <p:cNvPr id="38" name="Google Shape;38;p36"/>
          <p:cNvSpPr/>
          <p:nvPr>
            <p:ph idx="2" type="pic"/>
          </p:nvPr>
        </p:nvSpPr>
        <p:spPr>
          <a:xfrm>
            <a:off x="852488" y="1424149"/>
            <a:ext cx="2530475" cy="2533715"/>
          </a:xfrm>
          <a:prstGeom prst="rect">
            <a:avLst/>
          </a:prstGeom>
          <a:solidFill>
            <a:schemeClr val="lt1"/>
          </a:solidFill>
          <a:ln>
            <a:noFill/>
          </a:ln>
        </p:spPr>
      </p:sp>
      <p:sp>
        <p:nvSpPr>
          <p:cNvPr id="39" name="Google Shape;39;p36"/>
          <p:cNvSpPr/>
          <p:nvPr>
            <p:ph idx="3" type="pic"/>
          </p:nvPr>
        </p:nvSpPr>
        <p:spPr>
          <a:xfrm>
            <a:off x="3503613" y="1424149"/>
            <a:ext cx="2530475" cy="2533715"/>
          </a:xfrm>
          <a:prstGeom prst="rect">
            <a:avLst/>
          </a:prstGeom>
          <a:solidFill>
            <a:schemeClr val="lt1"/>
          </a:solidFill>
          <a:ln>
            <a:noFill/>
          </a:ln>
        </p:spPr>
      </p:sp>
      <p:sp>
        <p:nvSpPr>
          <p:cNvPr id="40" name="Google Shape;40;p36"/>
          <p:cNvSpPr/>
          <p:nvPr>
            <p:ph idx="4" type="pic"/>
          </p:nvPr>
        </p:nvSpPr>
        <p:spPr>
          <a:xfrm>
            <a:off x="6154737" y="1424148"/>
            <a:ext cx="2530475" cy="2533715"/>
          </a:xfrm>
          <a:prstGeom prst="rect">
            <a:avLst/>
          </a:prstGeom>
          <a:solidFill>
            <a:schemeClr val="lt1"/>
          </a:solidFill>
          <a:ln>
            <a:noFill/>
          </a:ln>
        </p:spPr>
      </p:sp>
    </p:spTree>
  </p:cSld>
  <p:clrMapOvr>
    <a:masterClrMapping/>
  </p:clrMapOvr>
  <mc:AlternateContent>
    <mc:Choice Requires="p14">
      <p:transition spd="slow" p14:dur="1000">
        <p:push/>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Custom Layout">
  <p:cSld name="21_Custom Layout">
    <p:spTree>
      <p:nvGrpSpPr>
        <p:cNvPr id="41" name="Shape 41"/>
        <p:cNvGrpSpPr/>
        <p:nvPr/>
      </p:nvGrpSpPr>
      <p:grpSpPr>
        <a:xfrm>
          <a:off x="0" y="0"/>
          <a:ext cx="0" cy="0"/>
          <a:chOff x="0" y="0"/>
          <a:chExt cx="0" cy="0"/>
        </a:xfrm>
      </p:grpSpPr>
      <p:sp>
        <p:nvSpPr>
          <p:cNvPr id="42" name="Google Shape;42;p37"/>
          <p:cNvSpPr/>
          <p:nvPr>
            <p:ph idx="2" type="pic"/>
          </p:nvPr>
        </p:nvSpPr>
        <p:spPr>
          <a:xfrm>
            <a:off x="3758051" y="5102151"/>
            <a:ext cx="2011680" cy="1188720"/>
          </a:xfrm>
          <a:prstGeom prst="rect">
            <a:avLst/>
          </a:prstGeom>
          <a:noFill/>
          <a:ln>
            <a:noFill/>
          </a:ln>
        </p:spPr>
      </p:sp>
      <p:sp>
        <p:nvSpPr>
          <p:cNvPr id="43" name="Google Shape;43;p37"/>
          <p:cNvSpPr/>
          <p:nvPr>
            <p:ph idx="3" type="pic"/>
          </p:nvPr>
        </p:nvSpPr>
        <p:spPr>
          <a:xfrm>
            <a:off x="2032283" y="1337487"/>
            <a:ext cx="1646026" cy="1646873"/>
          </a:xfrm>
          <a:prstGeom prst="ellipse">
            <a:avLst/>
          </a:prstGeom>
          <a:noFill/>
          <a:ln>
            <a:noFill/>
          </a:ln>
        </p:spPr>
      </p:sp>
      <p:sp>
        <p:nvSpPr>
          <p:cNvPr id="44" name="Google Shape;44;p37"/>
          <p:cNvSpPr/>
          <p:nvPr>
            <p:ph idx="4" type="pic"/>
          </p:nvPr>
        </p:nvSpPr>
        <p:spPr>
          <a:xfrm>
            <a:off x="5943467" y="5102151"/>
            <a:ext cx="2011680" cy="1188720"/>
          </a:xfrm>
          <a:prstGeom prst="rect">
            <a:avLst/>
          </a:prstGeom>
          <a:noFill/>
          <a:ln>
            <a:noFill/>
          </a:ln>
        </p:spPr>
      </p:sp>
      <p:sp>
        <p:nvSpPr>
          <p:cNvPr id="45" name="Google Shape;45;p37"/>
          <p:cNvSpPr/>
          <p:nvPr>
            <p:ph idx="5" type="pic"/>
          </p:nvPr>
        </p:nvSpPr>
        <p:spPr>
          <a:xfrm>
            <a:off x="8128883" y="5102151"/>
            <a:ext cx="2011680" cy="1188720"/>
          </a:xfrm>
          <a:prstGeom prst="rect">
            <a:avLst/>
          </a:prstGeom>
          <a:noFill/>
          <a:ln>
            <a:noFill/>
          </a:ln>
        </p:spPr>
      </p:sp>
    </p:spTree>
  </p:cSld>
  <p:clrMapOvr>
    <a:masterClrMapping/>
  </p:clrMapOvr>
  <mc:AlternateContent>
    <mc:Choice Requires="p14">
      <p:transition spd="slow" p14:dur="1000">
        <p:push/>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31.jpg"/><Relationship Id="rId5"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image" Target="../media/image3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27.png"/><Relationship Id="rId5" Type="http://schemas.openxmlformats.org/officeDocument/2006/relationships/image" Target="../media/image33.png"/><Relationship Id="rId6"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124" name="Shape 124"/>
        <p:cNvGrpSpPr/>
        <p:nvPr/>
      </p:nvGrpSpPr>
      <p:grpSpPr>
        <a:xfrm>
          <a:off x="0" y="0"/>
          <a:ext cx="0" cy="0"/>
          <a:chOff x="0" y="0"/>
          <a:chExt cx="0" cy="0"/>
        </a:xfrm>
      </p:grpSpPr>
      <p:sp>
        <p:nvSpPr>
          <p:cNvPr id="125" name="Google Shape;125;p1"/>
          <p:cNvSpPr/>
          <p:nvPr/>
        </p:nvSpPr>
        <p:spPr>
          <a:xfrm rot="-2585612">
            <a:off x="4763730" y="1758888"/>
            <a:ext cx="1894249" cy="328434"/>
          </a:xfrm>
          <a:prstGeom prst="roundRect">
            <a:avLst>
              <a:gd fmla="val 50000" name="adj"/>
            </a:avLst>
          </a:prstGeom>
          <a:noFill/>
          <a:ln cap="flat" cmpd="sng" w="44450">
            <a:solidFill>
              <a:schemeClr val="lt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6" name="Google Shape;126;p1"/>
          <p:cNvSpPr/>
          <p:nvPr/>
        </p:nvSpPr>
        <p:spPr>
          <a:xfrm rot="139114">
            <a:off x="6151693" y="1265338"/>
            <a:ext cx="256434" cy="25643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127" name="Google Shape;127;p1"/>
          <p:cNvCxnSpPr/>
          <p:nvPr/>
        </p:nvCxnSpPr>
        <p:spPr>
          <a:xfrm flipH="1" rot="-10042499">
            <a:off x="4940885" y="15665"/>
            <a:ext cx="771499" cy="1229830"/>
          </a:xfrm>
          <a:prstGeom prst="straightConnector1">
            <a:avLst/>
          </a:prstGeom>
          <a:noFill/>
          <a:ln cap="flat" cmpd="thickThin" w="57150">
            <a:solidFill>
              <a:schemeClr val="lt1"/>
            </a:solidFill>
            <a:prstDash val="lgDashDot"/>
            <a:miter lim="800000"/>
            <a:headEnd len="med" w="med" type="oval"/>
            <a:tailEnd len="sm" w="sm" type="none"/>
          </a:ln>
        </p:spPr>
      </p:cxnSp>
      <p:sp>
        <p:nvSpPr>
          <p:cNvPr id="128" name="Google Shape;128;p1"/>
          <p:cNvSpPr/>
          <p:nvPr/>
        </p:nvSpPr>
        <p:spPr>
          <a:xfrm rot="-2589030">
            <a:off x="1846739" y="759530"/>
            <a:ext cx="11455569" cy="5338836"/>
          </a:xfrm>
          <a:prstGeom prst="roundRect">
            <a:avLst>
              <a:gd fmla="val 50000" name="adj"/>
            </a:avLst>
          </a:prstGeom>
          <a:gradFill>
            <a:gsLst>
              <a:gs pos="0">
                <a:srgbClr val="EC354A"/>
              </a:gs>
              <a:gs pos="96000">
                <a:srgbClr val="FF8F68"/>
              </a:gs>
              <a:gs pos="100000">
                <a:srgbClr val="FF8F68"/>
              </a:gs>
            </a:gsLst>
            <a:path path="circle">
              <a:fillToRect l="100%" t="100%"/>
            </a:path>
            <a:tileRect b="-100%" r="-100%"/>
          </a:gradFill>
          <a:ln>
            <a:noFill/>
          </a:ln>
          <a:effectLst>
            <a:outerShdw blurRad="482600" rotWithShape="0" algn="tl" dir="2700000" dist="469900">
              <a:schemeClr val="dk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9" name="Google Shape;129;p1"/>
          <p:cNvSpPr/>
          <p:nvPr/>
        </p:nvSpPr>
        <p:spPr>
          <a:xfrm rot="-2715353">
            <a:off x="-424607" y="3788858"/>
            <a:ext cx="4948020" cy="1579550"/>
          </a:xfrm>
          <a:prstGeom prst="roundRect">
            <a:avLst>
              <a:gd fmla="val 50000" name="adj"/>
            </a:avLst>
          </a:prstGeom>
          <a:gradFill>
            <a:gsLst>
              <a:gs pos="0">
                <a:srgbClr val="FF8F68"/>
              </a:gs>
              <a:gs pos="8000">
                <a:srgbClr val="FF8F68"/>
              </a:gs>
              <a:gs pos="100000">
                <a:srgbClr val="EC354A"/>
              </a:gs>
            </a:gsLst>
            <a:lin ang="21593999" scaled="0"/>
          </a:gradFill>
          <a:ln>
            <a:noFill/>
          </a:ln>
          <a:effectLst>
            <a:outerShdw blurRad="381000" rotWithShape="0" algn="br" dir="2700000" dist="317500">
              <a:schemeClr val="dk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0" name="Google Shape;130;p1"/>
          <p:cNvSpPr/>
          <p:nvPr/>
        </p:nvSpPr>
        <p:spPr>
          <a:xfrm>
            <a:off x="2360309" y="1911160"/>
            <a:ext cx="2326013" cy="2326013"/>
          </a:xfrm>
          <a:prstGeom prst="ellipse">
            <a:avLst/>
          </a:prstGeom>
          <a:solidFill>
            <a:schemeClr val="lt1"/>
          </a:solidFill>
          <a:ln cap="flat" cmpd="sng" w="127000">
            <a:solidFill>
              <a:srgbClr val="EC354A"/>
            </a:solidFill>
            <a:prstDash val="solid"/>
            <a:miter lim="800000"/>
            <a:headEnd len="sm" w="sm" type="none"/>
            <a:tailEnd len="sm" w="sm" type="none"/>
          </a:ln>
          <a:effectLst>
            <a:outerShdw blurRad="482600" rotWithShape="0" algn="t" dir="2700000" dist="190500">
              <a:schemeClr val="dk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31" name="Google Shape;131;p1"/>
          <p:cNvGrpSpPr/>
          <p:nvPr/>
        </p:nvGrpSpPr>
        <p:grpSpPr>
          <a:xfrm>
            <a:off x="2246941" y="1797601"/>
            <a:ext cx="2553173" cy="2553173"/>
            <a:chOff x="-10311322" y="5422587"/>
            <a:chExt cx="4573050" cy="4573050"/>
          </a:xfrm>
        </p:grpSpPr>
        <p:sp>
          <p:nvSpPr>
            <p:cNvPr id="132" name="Google Shape;132;p1"/>
            <p:cNvSpPr/>
            <p:nvPr/>
          </p:nvSpPr>
          <p:spPr>
            <a:xfrm rot="5400000">
              <a:off x="-10311322" y="5422587"/>
              <a:ext cx="4573050" cy="4573050"/>
            </a:xfrm>
            <a:prstGeom prst="arc">
              <a:avLst>
                <a:gd fmla="val 16200000" name="adj1"/>
                <a:gd fmla="val 0" name="adj2"/>
              </a:avLst>
            </a:prstGeom>
            <a:noFill/>
            <a:ln cap="rnd" cmpd="tri"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33" name="Google Shape;133;p1"/>
            <p:cNvSpPr/>
            <p:nvPr/>
          </p:nvSpPr>
          <p:spPr>
            <a:xfrm flipH="1">
              <a:off x="-10311322" y="5422587"/>
              <a:ext cx="4573050" cy="4573050"/>
            </a:xfrm>
            <a:prstGeom prst="arc">
              <a:avLst>
                <a:gd fmla="val 16200000" name="adj1"/>
                <a:gd fmla="val 0" name="adj2"/>
              </a:avLst>
            </a:prstGeom>
            <a:noFill/>
            <a:ln cap="rnd" cmpd="tri"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4" name="Google Shape;134;p1"/>
          <p:cNvSpPr txBox="1"/>
          <p:nvPr/>
        </p:nvSpPr>
        <p:spPr>
          <a:xfrm>
            <a:off x="5011231" y="2013111"/>
            <a:ext cx="5526995" cy="212280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4400" u="none" cap="none" strike="noStrike">
                <a:solidFill>
                  <a:srgbClr val="FFFFFF"/>
                </a:solidFill>
                <a:latin typeface="Calibri"/>
                <a:ea typeface="Calibri"/>
                <a:cs typeface="Calibri"/>
                <a:sym typeface="Calibri"/>
              </a:rPr>
              <a:t>Nghiên cứu học máy, ứng dụng phân loại biển báo giao thông</a:t>
            </a:r>
            <a:endParaRPr b="0" i="0" sz="4400" u="none" cap="none" strike="noStrike">
              <a:solidFill>
                <a:srgbClr val="FFFFFF"/>
              </a:solidFill>
              <a:latin typeface="Calibri"/>
              <a:ea typeface="Calibri"/>
              <a:cs typeface="Calibri"/>
              <a:sym typeface="Calibri"/>
            </a:endParaRPr>
          </a:p>
        </p:txBody>
      </p:sp>
      <p:cxnSp>
        <p:nvCxnSpPr>
          <p:cNvPr id="135" name="Google Shape;135;p1"/>
          <p:cNvCxnSpPr/>
          <p:nvPr/>
        </p:nvCxnSpPr>
        <p:spPr>
          <a:xfrm flipH="1" rot="-10042499">
            <a:off x="3197498" y="291287"/>
            <a:ext cx="729181" cy="1158205"/>
          </a:xfrm>
          <a:prstGeom prst="straightConnector1">
            <a:avLst/>
          </a:prstGeom>
          <a:noFill/>
          <a:ln cap="flat" cmpd="thickThin" w="57150">
            <a:solidFill>
              <a:schemeClr val="lt1"/>
            </a:solidFill>
            <a:prstDash val="lgDashDot"/>
            <a:miter lim="800000"/>
            <a:headEnd len="med" w="med" type="oval"/>
            <a:tailEnd len="sm" w="sm" type="none"/>
          </a:ln>
        </p:spPr>
      </p:cxnSp>
      <p:cxnSp>
        <p:nvCxnSpPr>
          <p:cNvPr id="136" name="Google Shape;136;p1"/>
          <p:cNvCxnSpPr/>
          <p:nvPr/>
        </p:nvCxnSpPr>
        <p:spPr>
          <a:xfrm flipH="1" rot="10800000">
            <a:off x="1570488" y="5348041"/>
            <a:ext cx="958444" cy="1029918"/>
          </a:xfrm>
          <a:prstGeom prst="straightConnector1">
            <a:avLst/>
          </a:prstGeom>
          <a:noFill/>
          <a:ln cap="flat" cmpd="thickThin" w="57150">
            <a:solidFill>
              <a:schemeClr val="lt1"/>
            </a:solidFill>
            <a:prstDash val="lgDashDot"/>
            <a:miter lim="800000"/>
            <a:headEnd len="med" w="med" type="oval"/>
            <a:tailEnd len="sm" w="sm" type="none"/>
          </a:ln>
        </p:spPr>
      </p:cxnSp>
      <p:sp>
        <p:nvSpPr>
          <p:cNvPr id="137" name="Google Shape;137;p1"/>
          <p:cNvSpPr txBox="1"/>
          <p:nvPr/>
        </p:nvSpPr>
        <p:spPr>
          <a:xfrm>
            <a:off x="2628900" y="2752090"/>
            <a:ext cx="2278380" cy="7067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000" u="none" cap="none" strike="noStrike">
                <a:solidFill>
                  <a:srgbClr val="FF8F68"/>
                </a:solidFill>
                <a:latin typeface="Calibri"/>
                <a:ea typeface="Calibri"/>
                <a:cs typeface="Calibri"/>
                <a:sym typeface="Calibri"/>
              </a:rPr>
              <a:t>ĐỀ TÀI</a:t>
            </a:r>
            <a:endParaRPr b="1" sz="4000">
              <a:solidFill>
                <a:srgbClr val="FF8F68"/>
              </a:solidFill>
              <a:latin typeface="Calibri"/>
              <a:ea typeface="Calibri"/>
              <a:cs typeface="Calibri"/>
              <a:sym typeface="Calibri"/>
            </a:endParaRPr>
          </a:p>
        </p:txBody>
      </p:sp>
    </p:spTree>
  </p:cSld>
  <p:clrMapOvr>
    <a:masterClrMapping/>
  </p:clrMapOvr>
  <p:transition spd="slow" p14:dur="1000">
    <p:wipe dir="l"/>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200"/>
                                        <p:tgtEl>
                                          <p:spTgt spid="130"/>
                                        </p:tgtEl>
                                        <p:attrNameLst>
                                          <p:attrName>ppt_w</p:attrName>
                                        </p:attrNameLst>
                                      </p:cBhvr>
                                      <p:tavLst>
                                        <p:tav fmla="" tm="0">
                                          <p:val>
                                            <p:strVal val="0"/>
                                          </p:val>
                                        </p:tav>
                                        <p:tav fmla="" tm="100000">
                                          <p:val>
                                            <p:strVal val="#ppt_w"/>
                                          </p:val>
                                        </p:tav>
                                      </p:tavLst>
                                    </p:anim>
                                    <p:anim calcmode="lin" valueType="num">
                                      <p:cBhvr additive="base">
                                        <p:cTn dur="200"/>
                                        <p:tgtEl>
                                          <p:spTgt spid="130"/>
                                        </p:tgtEl>
                                        <p:attrNameLst>
                                          <p:attrName>ppt_h</p:attrName>
                                        </p:attrNameLst>
                                      </p:cBhvr>
                                      <p:tavLst>
                                        <p:tav fmla="" tm="0">
                                          <p:val>
                                            <p:strVal val="0"/>
                                          </p:val>
                                        </p:tav>
                                        <p:tav fmla="" tm="100000">
                                          <p:val>
                                            <p:strVal val="#ppt_h"/>
                                          </p:val>
                                        </p:tav>
                                      </p:tavLst>
                                    </p:anim>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par>
                                <p:cTn fill="hold" nodeType="withEffect" presetClass="emph" presetID="8" presetSubtype="0">
                                  <p:stCondLst>
                                    <p:cond delay="0"/>
                                  </p:stCondLst>
                                  <p:childTnLst>
                                    <p:animRot by="-21600000">
                                      <p:cBhvr>
                                        <p:cTn dur="500" fill="hold"/>
                                        <p:tgtEl>
                                          <p:spTgt spid="131"/>
                                        </p:tgtEl>
                                        <p:attrNameLst>
                                          <p:attrName>r</p:attrName>
                                        </p:attrNameLst>
                                      </p:cBhvr>
                                    </p:animRot>
                                  </p:childTnLst>
                                </p:cTn>
                              </p:par>
                              <p:par>
                                <p:cTn fill="hold" nodeType="withEffect" presetClass="entr" presetID="10" presetSubtype="0">
                                  <p:stCondLst>
                                    <p:cond delay="250"/>
                                  </p:stCondLst>
                                  <p:childTnLst>
                                    <p:set>
                                      <p:cBhvr>
                                        <p:cTn dur="1" fill="hold">
                                          <p:stCondLst>
                                            <p:cond delay="0"/>
                                          </p:stCondLst>
                                        </p:cTn>
                                        <p:tgtEl>
                                          <p:spTgt spid="127"/>
                                        </p:tgtEl>
                                        <p:attrNameLst>
                                          <p:attrName>style.visibility</p:attrName>
                                        </p:attrNameLst>
                                      </p:cBhvr>
                                      <p:to>
                                        <p:strVal val="visible"/>
                                      </p:to>
                                    </p:set>
                                    <p:animEffect filter="fade" transition="in">
                                      <p:cBhvr>
                                        <p:cTn dur="750"/>
                                        <p:tgtEl>
                                          <p:spTgt spid="127"/>
                                        </p:tgtEl>
                                      </p:cBhvr>
                                    </p:animEffect>
                                  </p:childTnLst>
                                </p:cTn>
                              </p:par>
                            </p:childTnLst>
                          </p:cTn>
                        </p:par>
                        <p:par>
                          <p:cTn fill="hold">
                            <p:stCondLst>
                              <p:cond delay="950"/>
                            </p:stCondLst>
                            <p:childTnLst>
                              <p:par>
                                <p:cTn fill="hold" nodeType="afterEffect" presetClass="entr" presetID="10" presetSubtype="0">
                                  <p:stCondLst>
                                    <p:cond delay="500"/>
                                  </p:stCondLst>
                                  <p:childTnLst>
                                    <p:set>
                                      <p:cBhvr>
                                        <p:cTn dur="1" fill="hold">
                                          <p:stCondLst>
                                            <p:cond delay="0"/>
                                          </p:stCondLst>
                                        </p:cTn>
                                        <p:tgtEl>
                                          <p:spTgt spid="135"/>
                                        </p:tgtEl>
                                        <p:attrNameLst>
                                          <p:attrName>style.visibility</p:attrName>
                                        </p:attrNameLst>
                                      </p:cBhvr>
                                      <p:to>
                                        <p:strVal val="visible"/>
                                      </p:to>
                                    </p:set>
                                    <p:animEffect filter="fade" transition="in">
                                      <p:cBhvr>
                                        <p:cTn dur="750"/>
                                        <p:tgtEl>
                                          <p:spTgt spid="135"/>
                                        </p:tgtEl>
                                      </p:cBhvr>
                                    </p:animEffect>
                                  </p:childTnLst>
                                </p:cTn>
                              </p:par>
                            </p:childTnLst>
                          </p:cTn>
                        </p:par>
                        <p:par>
                          <p:cTn fill="hold">
                            <p:stCondLst>
                              <p:cond delay="1700"/>
                            </p:stCondLst>
                            <p:childTnLst>
                              <p:par>
                                <p:cTn fill="hold" nodeType="after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750"/>
                                        <p:tgtEl>
                                          <p:spTgt spid="129"/>
                                        </p:tgtEl>
                                      </p:cBhvr>
                                    </p:animEffect>
                                  </p:childTnLst>
                                </p:cTn>
                              </p:par>
                              <p:par>
                                <p:cTn fill="hold" nodeType="withEffect" presetClass="entr" presetID="10" presetSubtype="0">
                                  <p:stCondLst>
                                    <p:cond delay="250"/>
                                  </p:stCondLst>
                                  <p:childTnLst>
                                    <p:set>
                                      <p:cBhvr>
                                        <p:cTn dur="1" fill="hold">
                                          <p:stCondLst>
                                            <p:cond delay="0"/>
                                          </p:stCondLst>
                                        </p:cTn>
                                        <p:tgtEl>
                                          <p:spTgt spid="128"/>
                                        </p:tgtEl>
                                        <p:attrNameLst>
                                          <p:attrName>style.visibility</p:attrName>
                                        </p:attrNameLst>
                                      </p:cBhvr>
                                      <p:to>
                                        <p:strVal val="visible"/>
                                      </p:to>
                                    </p:set>
                                    <p:animEffect filter="fade" transition="in">
                                      <p:cBhvr>
                                        <p:cTn dur="750"/>
                                        <p:tgtEl>
                                          <p:spTgt spid="128"/>
                                        </p:tgtEl>
                                      </p:cBhvr>
                                    </p:animEffect>
                                  </p:childTnLst>
                                </p:cTn>
                              </p:par>
                            </p:childTnLst>
                          </p:cTn>
                        </p:par>
                        <p:par>
                          <p:cTn fill="hold">
                            <p:stCondLst>
                              <p:cond delay="2450"/>
                            </p:stCondLst>
                            <p:childTnLst>
                              <p:par>
                                <p:cTn fill="hold" nodeType="afterEffect" presetClass="entr" presetID="10" presetSubtype="0">
                                  <p:stCondLst>
                                    <p:cond delay="400"/>
                                  </p:stCondLst>
                                  <p:childTnLst>
                                    <p:set>
                                      <p:cBhvr>
                                        <p:cTn dur="1" fill="hold">
                                          <p:stCondLst>
                                            <p:cond delay="0"/>
                                          </p:stCondLst>
                                        </p:cTn>
                                        <p:tgtEl>
                                          <p:spTgt spid="125"/>
                                        </p:tgtEl>
                                        <p:attrNameLst>
                                          <p:attrName>style.visibility</p:attrName>
                                        </p:attrNameLst>
                                      </p:cBhvr>
                                      <p:to>
                                        <p:strVal val="visible"/>
                                      </p:to>
                                    </p:set>
                                    <p:animEffect filter="fade" transition="in">
                                      <p:cBhvr>
                                        <p:cTn dur="750"/>
                                        <p:tgtEl>
                                          <p:spTgt spid="125"/>
                                        </p:tgtEl>
                                      </p:cBhvr>
                                    </p:animEffect>
                                  </p:childTnLst>
                                </p:cTn>
                              </p:par>
                            </p:childTnLst>
                          </p:cTn>
                        </p:par>
                        <p:par>
                          <p:cTn fill="hold">
                            <p:stCondLst>
                              <p:cond delay="3200"/>
                            </p:stCondLst>
                            <p:childTnLst>
                              <p:par>
                                <p:cTn fill="hold" nodeType="afterEffect" presetClass="entr" presetID="10" presetSubtype="0">
                                  <p:stCondLst>
                                    <p:cond delay="400"/>
                                  </p:stCondLst>
                                  <p:childTnLst>
                                    <p:set>
                                      <p:cBhvr>
                                        <p:cTn dur="1" fill="hold">
                                          <p:stCondLst>
                                            <p:cond delay="0"/>
                                          </p:stCondLst>
                                        </p:cTn>
                                        <p:tgtEl>
                                          <p:spTgt spid="136"/>
                                        </p:tgtEl>
                                        <p:attrNameLst>
                                          <p:attrName>style.visibility</p:attrName>
                                        </p:attrNameLst>
                                      </p:cBhvr>
                                      <p:to>
                                        <p:strVal val="visible"/>
                                      </p:to>
                                    </p:set>
                                    <p:animEffect filter="fade" transition="in">
                                      <p:cBhvr>
                                        <p:cTn dur="750"/>
                                        <p:tgtEl>
                                          <p:spTgt spid="136"/>
                                        </p:tgtEl>
                                      </p:cBhvr>
                                    </p:animEffect>
                                  </p:childTnLst>
                                </p:cTn>
                              </p:par>
                            </p:childTnLst>
                          </p:cTn>
                        </p:par>
                        <p:par>
                          <p:cTn fill="hold">
                            <p:stCondLst>
                              <p:cond delay="3950"/>
                            </p:stCondLst>
                            <p:childTnLst>
                              <p:par>
                                <p:cTn fill="hold" nodeType="afterEffect" presetClass="entr" presetID="10" presetSubtype="0">
                                  <p:stCondLst>
                                    <p:cond delay="50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childTnLst>
                          </p:cTn>
                        </p:par>
                        <p:par>
                          <p:cTn fill="hold">
                            <p:stCondLst>
                              <p:cond delay="4450"/>
                            </p:stCondLst>
                            <p:childTnLst>
                              <p:par>
                                <p:cTn fill="hold" nodeType="after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34">
                                            <p:txEl>
                                              <p:pRg end="0" st="0"/>
                                            </p:txEl>
                                          </p:spTgt>
                                        </p:tgtEl>
                                        <p:attrNameLst>
                                          <p:attrName>style.visibility</p:attrName>
                                        </p:attrNameLst>
                                      </p:cBhvr>
                                      <p:to>
                                        <p:strVal val="visible"/>
                                      </p:to>
                                    </p:set>
                                    <p:animEffect filter="fade" transition="in">
                                      <p:cBhvr>
                                        <p:cTn dur="500"/>
                                        <p:tgtEl>
                                          <p:spTgt spid="13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319" name="Shape 319"/>
        <p:cNvGrpSpPr/>
        <p:nvPr/>
      </p:nvGrpSpPr>
      <p:grpSpPr>
        <a:xfrm>
          <a:off x="0" y="0"/>
          <a:ext cx="0" cy="0"/>
          <a:chOff x="0" y="0"/>
          <a:chExt cx="0" cy="0"/>
        </a:xfrm>
      </p:grpSpPr>
      <p:sp>
        <p:nvSpPr>
          <p:cNvPr id="320" name="Google Shape;320;p10"/>
          <p:cNvSpPr/>
          <p:nvPr/>
        </p:nvSpPr>
        <p:spPr>
          <a:xfrm>
            <a:off x="799465" y="4438650"/>
            <a:ext cx="10476865" cy="2035175"/>
          </a:xfrm>
          <a:prstGeom prst="roundRect">
            <a:avLst>
              <a:gd fmla="val 2450" name="adj"/>
            </a:avLst>
          </a:prstGeom>
          <a:gradFill>
            <a:gsLst>
              <a:gs pos="0">
                <a:srgbClr val="FF8F68"/>
              </a:gs>
              <a:gs pos="90000">
                <a:srgbClr val="EC354A"/>
              </a:gs>
              <a:gs pos="100000">
                <a:srgbClr val="EC354A"/>
              </a:gs>
            </a:gsLst>
            <a:lin ang="2700000" scaled="0"/>
          </a:gradFill>
          <a:ln>
            <a:noFill/>
          </a:ln>
          <a:effectLst>
            <a:outerShdw blurRad="482600" rotWithShape="0" algn="tl" dir="2700000" dist="469900">
              <a:schemeClr val="dk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21" name="Google Shape;321;p10"/>
          <p:cNvGrpSpPr/>
          <p:nvPr/>
        </p:nvGrpSpPr>
        <p:grpSpPr>
          <a:xfrm>
            <a:off x="1038860" y="4582160"/>
            <a:ext cx="10169525" cy="1597660"/>
            <a:chOff x="1188466" y="1856082"/>
            <a:chExt cx="12850604" cy="365753"/>
          </a:xfrm>
        </p:grpSpPr>
        <p:sp>
          <p:nvSpPr>
            <p:cNvPr id="322" name="Google Shape;322;p10"/>
            <p:cNvSpPr txBox="1"/>
            <p:nvPr/>
          </p:nvSpPr>
          <p:spPr>
            <a:xfrm>
              <a:off x="1203614" y="1856082"/>
              <a:ext cx="12835456" cy="912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2.2.1. PHƯƠNG PHÁP XỬ LÝ</a:t>
              </a:r>
              <a:endParaRPr b="1" sz="2000">
                <a:solidFill>
                  <a:schemeClr val="lt1"/>
                </a:solidFill>
                <a:latin typeface="Calibri"/>
                <a:ea typeface="Calibri"/>
                <a:cs typeface="Calibri"/>
                <a:sym typeface="Calibri"/>
              </a:endParaRPr>
            </a:p>
          </p:txBody>
        </p:sp>
        <p:sp>
          <p:nvSpPr>
            <p:cNvPr id="323" name="Google Shape;323;p10"/>
            <p:cNvSpPr/>
            <p:nvPr/>
          </p:nvSpPr>
          <p:spPr>
            <a:xfrm>
              <a:off x="1188466" y="1947375"/>
              <a:ext cx="12515949" cy="2744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 Trong đề tài này chúng em  sử dụng Deep Learning – mạng nơ-ron tích chập CNN để phân loại và nhận diện hình ảnh.</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CNN (Convolutional Neural Network)  là một trong những mô hình Deep Learning tiên tiến. Nó dựa trên phép tích chập của ảnh để tách các đặc điểm dựa vào các bộ lọc  thu được trong quá trình huấn luyện.</a:t>
              </a:r>
              <a:endParaRPr sz="1800">
                <a:solidFill>
                  <a:schemeClr val="lt1"/>
                </a:solidFill>
                <a:latin typeface="Calibri"/>
                <a:ea typeface="Calibri"/>
                <a:cs typeface="Calibri"/>
                <a:sym typeface="Calibri"/>
              </a:endParaRPr>
            </a:p>
          </p:txBody>
        </p:sp>
      </p:grpSp>
      <p:grpSp>
        <p:nvGrpSpPr>
          <p:cNvPr id="324" name="Google Shape;324;p10"/>
          <p:cNvGrpSpPr/>
          <p:nvPr/>
        </p:nvGrpSpPr>
        <p:grpSpPr>
          <a:xfrm>
            <a:off x="329406" y="248321"/>
            <a:ext cx="5152798" cy="565512"/>
            <a:chOff x="329406" y="248321"/>
            <a:chExt cx="5152798" cy="565512"/>
          </a:xfrm>
        </p:grpSpPr>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325" name="Google Shape;325;p10"/>
            <p:cNvSpPr txBox="1"/>
            <p:nvPr/>
          </p:nvSpPr>
          <p:spPr>
            <a:xfrm>
              <a:off x="894964" y="307983"/>
              <a:ext cx="4587240" cy="445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rgbClr val="FF8F68"/>
                  </a:solidFill>
                  <a:latin typeface="Calibri"/>
                  <a:ea typeface="Calibri"/>
                  <a:cs typeface="Calibri"/>
                  <a:sym typeface="Calibri"/>
                </a:rPr>
                <a:t>2.2. MÔ HÌNH GIẢI QUYẾT BÀI TOÁN</a:t>
              </a:r>
              <a:endParaRPr sz="1400">
                <a:solidFill>
                  <a:schemeClr val="lt1"/>
                </a:solidFill>
                <a:latin typeface="Calibri"/>
                <a:ea typeface="Calibri"/>
                <a:cs typeface="Calibri"/>
                <a:sym typeface="Calibri"/>
              </a:endParaRPr>
            </a:p>
          </p:txBody>
        </p:sp>
        <p:grpSp>
          <p:nvGrpSpPr>
            <p:cNvPr id="326" name="Google Shape;326;p10"/>
            <p:cNvGrpSpPr/>
            <p:nvPr/>
          </p:nvGrpSpPr>
          <p:grpSpPr>
            <a:xfrm>
              <a:off x="329406" y="248321"/>
              <a:ext cx="565512" cy="565512"/>
              <a:chOff x="329406" y="248321"/>
              <a:chExt cx="565512" cy="565512"/>
            </a:xfrm>
          </p:grpSpPr>
          <p:sp>
            <p:nvSpPr>
              <p:cNvPr id="327" name="Google Shape;327;p10"/>
              <p:cNvSpPr/>
              <p:nvPr/>
            </p:nvSpPr>
            <p:spPr>
              <a:xfrm>
                <a:off x="329406" y="248321"/>
                <a:ext cx="565512" cy="565512"/>
              </a:xfrm>
              <a:prstGeom prst="ellipse">
                <a:avLst/>
              </a:prstGeom>
              <a:gradFill>
                <a:gsLst>
                  <a:gs pos="0">
                    <a:srgbClr val="FF8F68"/>
                  </a:gs>
                  <a:gs pos="97000">
                    <a:srgbClr val="EC354A"/>
                  </a:gs>
                  <a:gs pos="100000">
                    <a:srgbClr val="EC354A"/>
                  </a:gs>
                </a:gsLst>
                <a:path path="circle">
                  <a:fillToRect b="50%" l="50%" r="50%" t="50%"/>
                </a:path>
                <a:tileRect/>
              </a:gradFill>
              <a:ln>
                <a:noFill/>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10"/>
              <p:cNvSpPr/>
              <p:nvPr/>
            </p:nvSpPr>
            <p:spPr>
              <a:xfrm flipH="1" rot="10800000">
                <a:off x="463111" y="397651"/>
                <a:ext cx="298104" cy="266852"/>
              </a:xfrm>
              <a:custGeom>
                <a:rect b="b" l="l" r="r" t="t"/>
                <a:pathLst>
                  <a:path extrusionOk="0" h="111" w="124">
                    <a:moveTo>
                      <a:pt x="124" y="15"/>
                    </a:moveTo>
                    <a:lnTo>
                      <a:pt x="0" y="15"/>
                    </a:lnTo>
                    <a:lnTo>
                      <a:pt x="0" y="0"/>
                    </a:lnTo>
                    <a:lnTo>
                      <a:pt x="124" y="0"/>
                    </a:lnTo>
                    <a:lnTo>
                      <a:pt x="124" y="15"/>
                    </a:lnTo>
                    <a:close/>
                    <a:moveTo>
                      <a:pt x="92" y="47"/>
                    </a:moveTo>
                    <a:lnTo>
                      <a:pt x="0" y="47"/>
                    </a:lnTo>
                    <a:lnTo>
                      <a:pt x="0" y="32"/>
                    </a:lnTo>
                    <a:lnTo>
                      <a:pt x="92" y="32"/>
                    </a:lnTo>
                    <a:lnTo>
                      <a:pt x="92" y="47"/>
                    </a:lnTo>
                    <a:close/>
                    <a:moveTo>
                      <a:pt x="124" y="79"/>
                    </a:moveTo>
                    <a:lnTo>
                      <a:pt x="0" y="79"/>
                    </a:lnTo>
                    <a:lnTo>
                      <a:pt x="0" y="64"/>
                    </a:lnTo>
                    <a:lnTo>
                      <a:pt x="124" y="64"/>
                    </a:lnTo>
                    <a:lnTo>
                      <a:pt x="124" y="79"/>
                    </a:lnTo>
                    <a:close/>
                    <a:moveTo>
                      <a:pt x="92" y="111"/>
                    </a:moveTo>
                    <a:lnTo>
                      <a:pt x="0" y="111"/>
                    </a:lnTo>
                    <a:lnTo>
                      <a:pt x="0" y="96"/>
                    </a:lnTo>
                    <a:lnTo>
                      <a:pt x="92" y="96"/>
                    </a:lnTo>
                    <a:lnTo>
                      <a:pt x="92" y="1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grpSp>
      <p:pic>
        <p:nvPicPr>
          <p:cNvPr descr="CNN for Deep Learning | Convolutional Neural Networks" id="329" name="Google Shape;329;p10"/>
          <p:cNvPicPr preferRelativeResize="0"/>
          <p:nvPr>
            <p:ph idx="4" type="pic"/>
          </p:nvPr>
        </p:nvPicPr>
        <p:blipFill rotWithShape="1">
          <a:blip r:embed="rId3">
            <a:alphaModFix/>
          </a:blip>
          <a:srcRect b="0" l="0" r="0" t="0"/>
          <a:stretch/>
        </p:blipFill>
        <p:spPr>
          <a:xfrm>
            <a:off x="761365" y="1040765"/>
            <a:ext cx="10515600" cy="3233420"/>
          </a:xfrm>
          <a:prstGeom prst="roundRect">
            <a:avLst>
              <a:gd fmla="val 16667" name="adj"/>
            </a:avLst>
          </a:prstGeom>
          <a:noFill/>
          <a:ln>
            <a:noFill/>
          </a:ln>
          <a:effectLst>
            <a:outerShdw blurRad="508000" sx="102000" rotWithShape="0" algn="ctr" sy="102000">
              <a:srgbClr val="0C0C0C">
                <a:alpha val="27843"/>
              </a:srgbClr>
            </a:outerShdw>
          </a:effectLst>
        </p:spPr>
      </p:pic>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24"/>
                                        </p:tgtEl>
                                        <p:attrNameLst>
                                          <p:attrName>style.visibility</p:attrName>
                                        </p:attrNameLst>
                                      </p:cBhvr>
                                      <p:to>
                                        <p:strVal val="visible"/>
                                      </p:to>
                                    </p:set>
                                    <p:anim calcmode="lin" valueType="num">
                                      <p:cBhvr additive="base">
                                        <p:cTn dur="500"/>
                                        <p:tgtEl>
                                          <p:spTgt spid="3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75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1500"/>
                                        <p:tgtEl>
                                          <p:spTgt spid="320"/>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230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334" name="Shape 334"/>
        <p:cNvGrpSpPr/>
        <p:nvPr/>
      </p:nvGrpSpPr>
      <p:grpSpPr>
        <a:xfrm>
          <a:off x="0" y="0"/>
          <a:ext cx="0" cy="0"/>
          <a:chOff x="0" y="0"/>
          <a:chExt cx="0" cy="0"/>
        </a:xfrm>
      </p:grpSpPr>
      <p:sp>
        <p:nvSpPr>
          <p:cNvPr id="335" name="Google Shape;335;p11"/>
          <p:cNvSpPr/>
          <p:nvPr/>
        </p:nvSpPr>
        <p:spPr>
          <a:xfrm>
            <a:off x="576580" y="4511675"/>
            <a:ext cx="11249025" cy="2152015"/>
          </a:xfrm>
          <a:prstGeom prst="rect">
            <a:avLst/>
          </a:prstGeom>
          <a:gradFill>
            <a:gsLst>
              <a:gs pos="0">
                <a:srgbClr val="44587C">
                  <a:alpha val="44705"/>
                </a:srgbClr>
              </a:gs>
              <a:gs pos="77000">
                <a:srgbClr val="44587C">
                  <a:alpha val="44705"/>
                </a:srgbClr>
              </a:gs>
              <a:gs pos="100000">
                <a:srgbClr val="2D374A"/>
              </a:gs>
            </a:gsLst>
            <a:lin ang="2700000" scaled="0"/>
          </a:gradFill>
          <a:ln>
            <a:noFill/>
          </a:ln>
          <a:effectLst>
            <a:outerShdw blurRad="482600" rotWithShape="0" algn="t" dir="2700000" dist="469900">
              <a:schemeClr val="dk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D:\Picture1.pngPicture1" id="336" name="Google Shape;336;p11"/>
          <p:cNvPicPr preferRelativeResize="0"/>
          <p:nvPr/>
        </p:nvPicPr>
        <p:blipFill rotWithShape="1">
          <a:blip r:embed="rId3">
            <a:alphaModFix/>
          </a:blip>
          <a:srcRect b="0" l="0" r="0" t="0"/>
          <a:stretch/>
        </p:blipFill>
        <p:spPr>
          <a:xfrm>
            <a:off x="0" y="3175"/>
            <a:ext cx="12192635" cy="4179570"/>
          </a:xfrm>
          <a:prstGeom prst="rect">
            <a:avLst/>
          </a:prstGeom>
          <a:noFill/>
          <a:ln>
            <a:noFill/>
          </a:ln>
        </p:spPr>
      </p:pic>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337" name="Google Shape;337;p11"/>
          <p:cNvSpPr/>
          <p:nvPr/>
        </p:nvSpPr>
        <p:spPr>
          <a:xfrm>
            <a:off x="635" y="0"/>
            <a:ext cx="12192000" cy="4183380"/>
          </a:xfrm>
          <a:prstGeom prst="rect">
            <a:avLst/>
          </a:prstGeom>
          <a:gradFill>
            <a:gsLst>
              <a:gs pos="0">
                <a:srgbClr val="9FAECA">
                  <a:alpha val="40000"/>
                </a:srgbClr>
              </a:gs>
              <a:gs pos="56000">
                <a:srgbClr val="9FAECA">
                  <a:alpha val="40000"/>
                </a:srgbClr>
              </a:gs>
              <a:gs pos="100000">
                <a:srgbClr val="3A4B6A">
                  <a:alpha val="49803"/>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338" name="Google Shape;338;p11"/>
          <p:cNvSpPr txBox="1"/>
          <p:nvPr/>
        </p:nvSpPr>
        <p:spPr>
          <a:xfrm>
            <a:off x="680085" y="4511675"/>
            <a:ext cx="11145520" cy="2061210"/>
          </a:xfrm>
          <a:prstGeom prst="rect">
            <a:avLst/>
          </a:prstGeom>
          <a:noFill/>
          <a:ln>
            <a:noFill/>
          </a:ln>
        </p:spPr>
        <p:txBody>
          <a:bodyPr anchorCtr="0" anchor="t" bIns="45700" lIns="91425" spcFirstLastPara="1" rIns="91425" wrap="square" tIns="45700">
            <a:spAutoFit/>
          </a:bodyPr>
          <a:lstStyle/>
          <a:p>
            <a:pPr indent="0" lvl="0" marL="0" marR="0" rtl="0" algn="l">
              <a:lnSpc>
                <a:spcPct val="160000"/>
              </a:lnSpc>
              <a:spcBef>
                <a:spcPts val="0"/>
              </a:spcBef>
              <a:spcAft>
                <a:spcPts val="0"/>
              </a:spcAft>
              <a:buNone/>
            </a:pPr>
            <a:r>
              <a:rPr b="1" lang="en-US" sz="2000">
                <a:solidFill>
                  <a:schemeClr val="lt1"/>
                </a:solidFill>
                <a:latin typeface="Calibri"/>
                <a:ea typeface="Calibri"/>
                <a:cs typeface="Calibri"/>
                <a:sym typeface="Calibri"/>
              </a:rPr>
              <a:t>Về kỹ thuật, mô hình CNN để training và kiểm tra, mỗi hình ảnh đầu vào sẽ chuyển nó qua 1 loạt các lớp tích chập với các bộ lọc (Kernals), tổng hợp lại các lớp được kết nối đầy đủ (Full Connected) và áp dụng hàm Softmax để phân loại đối tượng có giá trị xác suất giữa 0 và 1. Hình trên là toàn bộ luồng CNN để xử lý hình ảnh đầu vào và phân loại các đối tượng dựa trên giá trị. </a:t>
            </a:r>
            <a:endParaRPr b="1" sz="2000">
              <a:solidFill>
                <a:schemeClr val="lt1"/>
              </a:solidFill>
              <a:latin typeface="Calibri"/>
              <a:ea typeface="Calibri"/>
              <a:cs typeface="Calibri"/>
              <a:sym typeface="Calibri"/>
            </a:endParaRPr>
          </a:p>
        </p:txBody>
      </p:sp>
      <p:grpSp>
        <p:nvGrpSpPr>
          <p:cNvPr id="339" name="Google Shape;339;p11"/>
          <p:cNvGrpSpPr/>
          <p:nvPr/>
        </p:nvGrpSpPr>
        <p:grpSpPr>
          <a:xfrm>
            <a:off x="329406" y="248321"/>
            <a:ext cx="4334283" cy="565512"/>
            <a:chOff x="329406" y="248321"/>
            <a:chExt cx="4334283" cy="565512"/>
          </a:xfrm>
        </p:grpSpPr>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340" name="Google Shape;340;p11"/>
            <p:cNvSpPr txBox="1"/>
            <p:nvPr/>
          </p:nvSpPr>
          <p:spPr>
            <a:xfrm>
              <a:off x="961639" y="307983"/>
              <a:ext cx="3702050" cy="445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rgbClr val="FF8F68"/>
                  </a:solidFill>
                  <a:latin typeface="Calibri"/>
                  <a:ea typeface="Calibri"/>
                  <a:cs typeface="Calibri"/>
                  <a:sym typeface="Calibri"/>
                </a:rPr>
                <a:t>2.2.2. KIẾN TRÚC MẠNG CNN</a:t>
              </a:r>
              <a:endParaRPr sz="1400">
                <a:solidFill>
                  <a:schemeClr val="lt1"/>
                </a:solidFill>
                <a:latin typeface="Calibri"/>
                <a:ea typeface="Calibri"/>
                <a:cs typeface="Calibri"/>
                <a:sym typeface="Calibri"/>
              </a:endParaRPr>
            </a:p>
          </p:txBody>
        </p:sp>
        <p:grpSp>
          <p:nvGrpSpPr>
            <p:cNvPr id="341" name="Google Shape;341;p11"/>
            <p:cNvGrpSpPr/>
            <p:nvPr/>
          </p:nvGrpSpPr>
          <p:grpSpPr>
            <a:xfrm>
              <a:off x="329406" y="248321"/>
              <a:ext cx="565512" cy="565512"/>
              <a:chOff x="329406" y="248321"/>
              <a:chExt cx="565512" cy="565512"/>
            </a:xfrm>
          </p:grpSpPr>
          <p:sp>
            <p:nvSpPr>
              <p:cNvPr id="342" name="Google Shape;342;p11"/>
              <p:cNvSpPr/>
              <p:nvPr/>
            </p:nvSpPr>
            <p:spPr>
              <a:xfrm>
                <a:off x="329406" y="248321"/>
                <a:ext cx="565512" cy="565512"/>
              </a:xfrm>
              <a:prstGeom prst="ellipse">
                <a:avLst/>
              </a:prstGeom>
              <a:gradFill>
                <a:gsLst>
                  <a:gs pos="0">
                    <a:srgbClr val="FF8F68"/>
                  </a:gs>
                  <a:gs pos="97000">
                    <a:srgbClr val="EC354A"/>
                  </a:gs>
                  <a:gs pos="100000">
                    <a:srgbClr val="EC354A"/>
                  </a:gs>
                </a:gsLst>
                <a:path path="circle">
                  <a:fillToRect b="50%" l="50%" r="50%" t="50%"/>
                </a:path>
                <a:tileRect/>
              </a:gradFill>
              <a:ln>
                <a:noFill/>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 name="Google Shape;343;p11"/>
              <p:cNvSpPr/>
              <p:nvPr/>
            </p:nvSpPr>
            <p:spPr>
              <a:xfrm flipH="1" rot="10800000">
                <a:off x="463111" y="397651"/>
                <a:ext cx="298104" cy="266852"/>
              </a:xfrm>
              <a:custGeom>
                <a:rect b="b" l="l" r="r" t="t"/>
                <a:pathLst>
                  <a:path extrusionOk="0" h="111" w="124">
                    <a:moveTo>
                      <a:pt x="124" y="15"/>
                    </a:moveTo>
                    <a:lnTo>
                      <a:pt x="0" y="15"/>
                    </a:lnTo>
                    <a:lnTo>
                      <a:pt x="0" y="0"/>
                    </a:lnTo>
                    <a:lnTo>
                      <a:pt x="124" y="0"/>
                    </a:lnTo>
                    <a:lnTo>
                      <a:pt x="124" y="15"/>
                    </a:lnTo>
                    <a:close/>
                    <a:moveTo>
                      <a:pt x="92" y="47"/>
                    </a:moveTo>
                    <a:lnTo>
                      <a:pt x="0" y="47"/>
                    </a:lnTo>
                    <a:lnTo>
                      <a:pt x="0" y="32"/>
                    </a:lnTo>
                    <a:lnTo>
                      <a:pt x="92" y="32"/>
                    </a:lnTo>
                    <a:lnTo>
                      <a:pt x="92" y="47"/>
                    </a:lnTo>
                    <a:close/>
                    <a:moveTo>
                      <a:pt x="124" y="79"/>
                    </a:moveTo>
                    <a:lnTo>
                      <a:pt x="0" y="79"/>
                    </a:lnTo>
                    <a:lnTo>
                      <a:pt x="0" y="64"/>
                    </a:lnTo>
                    <a:lnTo>
                      <a:pt x="124" y="64"/>
                    </a:lnTo>
                    <a:lnTo>
                      <a:pt x="124" y="79"/>
                    </a:lnTo>
                    <a:close/>
                    <a:moveTo>
                      <a:pt x="92" y="111"/>
                    </a:moveTo>
                    <a:lnTo>
                      <a:pt x="0" y="111"/>
                    </a:lnTo>
                    <a:lnTo>
                      <a:pt x="0" y="96"/>
                    </a:lnTo>
                    <a:lnTo>
                      <a:pt x="92" y="96"/>
                    </a:lnTo>
                    <a:lnTo>
                      <a:pt x="92" y="1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39"/>
                                        </p:tgtEl>
                                        <p:attrNameLst>
                                          <p:attrName>style.visibility</p:attrName>
                                        </p:attrNameLst>
                                      </p:cBhvr>
                                      <p:to>
                                        <p:strVal val="visible"/>
                                      </p:to>
                                    </p:set>
                                    <p:anim calcmode="lin" valueType="num">
                                      <p:cBhvr additive="base">
                                        <p:cTn dur="500"/>
                                        <p:tgtEl>
                                          <p:spTgt spid="33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50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par>
                                <p:cTn fill="hold" nodeType="withEffect" presetClass="entr" presetID="10" presetSubtype="0">
                                  <p:stCondLst>
                                    <p:cond delay="500"/>
                                  </p:stCondLst>
                                  <p:childTnLst>
                                    <p:set>
                                      <p:cBhvr>
                                        <p:cTn dur="1" fill="hold">
                                          <p:stCondLst>
                                            <p:cond delay="0"/>
                                          </p:stCondLst>
                                        </p:cTn>
                                        <p:tgtEl>
                                          <p:spTgt spid="337"/>
                                        </p:tgtEl>
                                        <p:attrNameLst>
                                          <p:attrName>style.visibility</p:attrName>
                                        </p:attrNameLst>
                                      </p:cBhvr>
                                      <p:to>
                                        <p:strVal val="visible"/>
                                      </p:to>
                                    </p:set>
                                    <p:animEffect filter="fade" transition="in">
                                      <p:cBhvr>
                                        <p:cTn dur="500"/>
                                        <p:tgtEl>
                                          <p:spTgt spid="337"/>
                                        </p:tgtEl>
                                      </p:cBhvr>
                                    </p:animEffect>
                                  </p:childTnLst>
                                </p:cTn>
                              </p:par>
                              <p:par>
                                <p:cTn fill="hold" nodeType="withEffect" presetClass="entr" presetID="10" presetSubtype="0">
                                  <p:stCondLst>
                                    <p:cond delay="500"/>
                                  </p:stCondLst>
                                  <p:childTnLst>
                                    <p:set>
                                      <p:cBhvr>
                                        <p:cTn dur="1" fill="hold">
                                          <p:stCondLst>
                                            <p:cond delay="0"/>
                                          </p:stCondLst>
                                        </p:cTn>
                                        <p:tgtEl>
                                          <p:spTgt spid="335"/>
                                        </p:tgtEl>
                                        <p:attrNameLst>
                                          <p:attrName>style.visibility</p:attrName>
                                        </p:attrNameLst>
                                      </p:cBhvr>
                                      <p:to>
                                        <p:strVal val="visible"/>
                                      </p:to>
                                    </p:set>
                                    <p:animEffect filter="fade" transition="in">
                                      <p:cBhvr>
                                        <p:cTn dur="500"/>
                                        <p:tgtEl>
                                          <p:spTgt spid="335"/>
                                        </p:tgtEl>
                                      </p:cBhvr>
                                    </p:animEffect>
                                  </p:childTnLst>
                                </p:cTn>
                              </p:par>
                              <p:par>
                                <p:cTn fill="hold" nodeType="withEffect" presetClass="entr" presetID="10" presetSubtype="0">
                                  <p:stCondLst>
                                    <p:cond delay="2000"/>
                                  </p:stCondLst>
                                  <p:childTnLst>
                                    <p:set>
                                      <p:cBhvr>
                                        <p:cTn dur="1" fill="hold">
                                          <p:stCondLst>
                                            <p:cond delay="0"/>
                                          </p:stCondLst>
                                        </p:cTn>
                                        <p:tgtEl>
                                          <p:spTgt spid="338"/>
                                        </p:tgtEl>
                                        <p:attrNameLst>
                                          <p:attrName>style.visibility</p:attrName>
                                        </p:attrNameLst>
                                      </p:cBhvr>
                                      <p:to>
                                        <p:strVal val="visible"/>
                                      </p:to>
                                    </p:set>
                                    <p:animEffect filter="fade" transition="in">
                                      <p:cBhvr>
                                        <p:cTn dur="5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347" name="Shape 347"/>
        <p:cNvGrpSpPr/>
        <p:nvPr/>
      </p:nvGrpSpPr>
      <p:grpSpPr>
        <a:xfrm>
          <a:off x="0" y="0"/>
          <a:ext cx="0" cy="0"/>
          <a:chOff x="0" y="0"/>
          <a:chExt cx="0" cy="0"/>
        </a:xfrm>
      </p:grpSpPr>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348" name="Google Shape;348;p12"/>
          <p:cNvSpPr/>
          <p:nvPr/>
        </p:nvSpPr>
        <p:spPr>
          <a:xfrm flipH="1" rot="-5400000">
            <a:off x="418375" y="1504025"/>
            <a:ext cx="4945271" cy="4500008"/>
          </a:xfrm>
          <a:custGeom>
            <a:rect b="b" l="l" r="r" t="t"/>
            <a:pathLst>
              <a:path extrusionOk="0" h="4676605" w="5139342">
                <a:moveTo>
                  <a:pt x="0" y="244119"/>
                </a:moveTo>
                <a:lnTo>
                  <a:pt x="0" y="4270527"/>
                </a:lnTo>
                <a:lnTo>
                  <a:pt x="50200" y="4275588"/>
                </a:lnTo>
                <a:cubicBezTo>
                  <a:pt x="224900" y="4311337"/>
                  <a:pt x="361726" y="4451058"/>
                  <a:pt x="393203" y="4627276"/>
                </a:cubicBezTo>
                <a:lnTo>
                  <a:pt x="397556" y="4676605"/>
                </a:lnTo>
                <a:lnTo>
                  <a:pt x="4741785" y="4676605"/>
                </a:lnTo>
                <a:lnTo>
                  <a:pt x="4746137" y="4627276"/>
                </a:lnTo>
                <a:cubicBezTo>
                  <a:pt x="4777614" y="4451057"/>
                  <a:pt x="4914441" y="4311336"/>
                  <a:pt x="5089141" y="4275587"/>
                </a:cubicBezTo>
                <a:lnTo>
                  <a:pt x="5139342" y="4270527"/>
                </a:lnTo>
                <a:lnTo>
                  <a:pt x="5139342" y="4676605"/>
                </a:lnTo>
                <a:lnTo>
                  <a:pt x="5139342" y="4676605"/>
                </a:lnTo>
                <a:lnTo>
                  <a:pt x="5139342" y="244119"/>
                </a:lnTo>
                <a:cubicBezTo>
                  <a:pt x="5139342" y="109296"/>
                  <a:pt x="5030046" y="0"/>
                  <a:pt x="4895223" y="0"/>
                </a:cubicBezTo>
                <a:lnTo>
                  <a:pt x="244119" y="0"/>
                </a:lnTo>
                <a:cubicBezTo>
                  <a:pt x="109296" y="0"/>
                  <a:pt x="0" y="109296"/>
                  <a:pt x="0" y="244119"/>
                </a:cubicBezTo>
                <a:close/>
              </a:path>
            </a:pathLst>
          </a:custGeom>
          <a:gradFill>
            <a:gsLst>
              <a:gs pos="0">
                <a:srgbClr val="FF8F68"/>
              </a:gs>
              <a:gs pos="97000">
                <a:srgbClr val="EC354A"/>
              </a:gs>
              <a:gs pos="100000">
                <a:srgbClr val="EC354A"/>
              </a:gs>
            </a:gsLst>
            <a:lin ang="0" scaled="0"/>
          </a:gradFill>
          <a:ln>
            <a:noFill/>
          </a:ln>
          <a:effectLst>
            <a:outerShdw blurRad="482600" rotWithShape="0" algn="tl" dir="2700000" dist="469900">
              <a:schemeClr val="dk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349" name="Google Shape;349;p12"/>
          <p:cNvSpPr/>
          <p:nvPr/>
        </p:nvSpPr>
        <p:spPr>
          <a:xfrm rot="5400000">
            <a:off x="5908806" y="630106"/>
            <a:ext cx="4945269" cy="6247843"/>
          </a:xfrm>
          <a:custGeom>
            <a:rect b="b" l="l" r="r" t="t"/>
            <a:pathLst>
              <a:path extrusionOk="0" h="6493034" w="5139342">
                <a:moveTo>
                  <a:pt x="0" y="6091590"/>
                </a:moveTo>
                <a:lnTo>
                  <a:pt x="0" y="226183"/>
                </a:lnTo>
                <a:cubicBezTo>
                  <a:pt x="0" y="101267"/>
                  <a:pt x="101265" y="0"/>
                  <a:pt x="226182" y="0"/>
                </a:cubicBezTo>
                <a:lnTo>
                  <a:pt x="4913160" y="0"/>
                </a:lnTo>
                <a:cubicBezTo>
                  <a:pt x="5038077" y="0"/>
                  <a:pt x="5139342" y="101267"/>
                  <a:pt x="5139342" y="226183"/>
                </a:cubicBezTo>
                <a:lnTo>
                  <a:pt x="5139342" y="6090983"/>
                </a:lnTo>
                <a:lnTo>
                  <a:pt x="5089142" y="6096044"/>
                </a:lnTo>
                <a:cubicBezTo>
                  <a:pt x="4914442" y="6131793"/>
                  <a:pt x="4777616" y="6271514"/>
                  <a:pt x="4746139" y="6447732"/>
                </a:cubicBezTo>
                <a:lnTo>
                  <a:pt x="4742142" y="6493034"/>
                </a:lnTo>
                <a:lnTo>
                  <a:pt x="391203" y="6493034"/>
                </a:lnTo>
                <a:lnTo>
                  <a:pt x="387206" y="6447735"/>
                </a:lnTo>
                <a:cubicBezTo>
                  <a:pt x="355729" y="6271516"/>
                  <a:pt x="218903" y="6131795"/>
                  <a:pt x="44203" y="6096046"/>
                </a:cubicBezTo>
                <a:close/>
              </a:path>
            </a:pathLst>
          </a:custGeom>
          <a:solidFill>
            <a:schemeClr val="lt1"/>
          </a:solidFill>
          <a:ln>
            <a:noFill/>
          </a:ln>
          <a:effectLst>
            <a:outerShdw blurRad="482600" rotWithShape="0" algn="tl" dir="2700000" dist="469900">
              <a:schemeClr val="dk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350" name="Google Shape;350;p12"/>
          <p:cNvSpPr txBox="1"/>
          <p:nvPr/>
        </p:nvSpPr>
        <p:spPr>
          <a:xfrm>
            <a:off x="842010" y="1281430"/>
            <a:ext cx="4097655" cy="4338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3600">
              <a:solidFill>
                <a:schemeClr val="lt1"/>
              </a:solidFill>
              <a:latin typeface="Calibri"/>
              <a:ea typeface="Calibri"/>
              <a:cs typeface="Calibri"/>
              <a:sym typeface="Calibri"/>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Tích chập là lớp đầu tiên để trích xuất các tính năng từ hình ảnh đầu vào. Tích chập duy trì mối quan hệ giữa các pixel bằng cách tìm hiểu các tính năng hình ảnh bằng cách sử dụng các ô vuông nhỏ của dữ liệu đầu vào. Nó là 1 phép toán có 2 đầu vào như ma trận hình ảnh và 1 bộ lọc hoặc hạt nhân.</a:t>
            </a:r>
            <a:endParaRPr sz="2400">
              <a:solidFill>
                <a:schemeClr val="lt1"/>
              </a:solidFill>
              <a:latin typeface="Calibri"/>
              <a:ea typeface="Calibri"/>
              <a:cs typeface="Calibri"/>
              <a:sym typeface="Calibri"/>
            </a:endParaRPr>
          </a:p>
        </p:txBody>
      </p:sp>
      <p:grpSp>
        <p:nvGrpSpPr>
          <p:cNvPr id="351" name="Google Shape;351;p12"/>
          <p:cNvGrpSpPr/>
          <p:nvPr/>
        </p:nvGrpSpPr>
        <p:grpSpPr>
          <a:xfrm>
            <a:off x="329406" y="248321"/>
            <a:ext cx="5754143" cy="565512"/>
            <a:chOff x="329406" y="248321"/>
            <a:chExt cx="5754143" cy="565512"/>
          </a:xfrm>
        </p:grpSpPr>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352" name="Google Shape;352;p12"/>
            <p:cNvSpPr txBox="1"/>
            <p:nvPr/>
          </p:nvSpPr>
          <p:spPr>
            <a:xfrm>
              <a:off x="894964" y="308618"/>
              <a:ext cx="5188585" cy="445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rgbClr val="FF8F68"/>
                  </a:solidFill>
                  <a:latin typeface="Calibri"/>
                  <a:ea typeface="Calibri"/>
                  <a:cs typeface="Calibri"/>
                  <a:sym typeface="Calibri"/>
                </a:rPr>
                <a:t>2.2.2.1. Lớp tích chập - Convolution Layer</a:t>
              </a:r>
              <a:endParaRPr sz="1400">
                <a:solidFill>
                  <a:schemeClr val="lt1"/>
                </a:solidFill>
                <a:latin typeface="Calibri"/>
                <a:ea typeface="Calibri"/>
                <a:cs typeface="Calibri"/>
                <a:sym typeface="Calibri"/>
              </a:endParaRPr>
            </a:p>
          </p:txBody>
        </p:sp>
        <p:grpSp>
          <p:nvGrpSpPr>
            <p:cNvPr id="353" name="Google Shape;353;p12"/>
            <p:cNvGrpSpPr/>
            <p:nvPr/>
          </p:nvGrpSpPr>
          <p:grpSpPr>
            <a:xfrm>
              <a:off x="329406" y="248321"/>
              <a:ext cx="565512" cy="565512"/>
              <a:chOff x="329406" y="248321"/>
              <a:chExt cx="565512" cy="565512"/>
            </a:xfrm>
          </p:grpSpPr>
          <p:sp>
            <p:nvSpPr>
              <p:cNvPr id="354" name="Google Shape;354;p12"/>
              <p:cNvSpPr/>
              <p:nvPr/>
            </p:nvSpPr>
            <p:spPr>
              <a:xfrm>
                <a:off x="329406" y="248321"/>
                <a:ext cx="565512" cy="565512"/>
              </a:xfrm>
              <a:prstGeom prst="ellipse">
                <a:avLst/>
              </a:prstGeom>
              <a:gradFill>
                <a:gsLst>
                  <a:gs pos="0">
                    <a:srgbClr val="FF8F68"/>
                  </a:gs>
                  <a:gs pos="97000">
                    <a:srgbClr val="EC354A"/>
                  </a:gs>
                  <a:gs pos="100000">
                    <a:srgbClr val="EC354A"/>
                  </a:gs>
                </a:gsLst>
                <a:path path="circle">
                  <a:fillToRect b="50%" l="50%" r="50%" t="50%"/>
                </a:path>
                <a:tileRect/>
              </a:gradFill>
              <a:ln>
                <a:noFill/>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12"/>
              <p:cNvSpPr/>
              <p:nvPr/>
            </p:nvSpPr>
            <p:spPr>
              <a:xfrm flipH="1" rot="10800000">
                <a:off x="463111" y="397651"/>
                <a:ext cx="298104" cy="266852"/>
              </a:xfrm>
              <a:custGeom>
                <a:rect b="b" l="l" r="r" t="t"/>
                <a:pathLst>
                  <a:path extrusionOk="0" h="111" w="124">
                    <a:moveTo>
                      <a:pt x="124" y="15"/>
                    </a:moveTo>
                    <a:lnTo>
                      <a:pt x="0" y="15"/>
                    </a:lnTo>
                    <a:lnTo>
                      <a:pt x="0" y="0"/>
                    </a:lnTo>
                    <a:lnTo>
                      <a:pt x="124" y="0"/>
                    </a:lnTo>
                    <a:lnTo>
                      <a:pt x="124" y="15"/>
                    </a:lnTo>
                    <a:close/>
                    <a:moveTo>
                      <a:pt x="92" y="47"/>
                    </a:moveTo>
                    <a:lnTo>
                      <a:pt x="0" y="47"/>
                    </a:lnTo>
                    <a:lnTo>
                      <a:pt x="0" y="32"/>
                    </a:lnTo>
                    <a:lnTo>
                      <a:pt x="92" y="32"/>
                    </a:lnTo>
                    <a:lnTo>
                      <a:pt x="92" y="47"/>
                    </a:lnTo>
                    <a:close/>
                    <a:moveTo>
                      <a:pt x="124" y="79"/>
                    </a:moveTo>
                    <a:lnTo>
                      <a:pt x="0" y="79"/>
                    </a:lnTo>
                    <a:lnTo>
                      <a:pt x="0" y="64"/>
                    </a:lnTo>
                    <a:lnTo>
                      <a:pt x="124" y="64"/>
                    </a:lnTo>
                    <a:lnTo>
                      <a:pt x="124" y="79"/>
                    </a:lnTo>
                    <a:close/>
                    <a:moveTo>
                      <a:pt x="92" y="111"/>
                    </a:moveTo>
                    <a:lnTo>
                      <a:pt x="0" y="111"/>
                    </a:lnTo>
                    <a:lnTo>
                      <a:pt x="0" y="96"/>
                    </a:lnTo>
                    <a:lnTo>
                      <a:pt x="92" y="96"/>
                    </a:lnTo>
                    <a:lnTo>
                      <a:pt x="92" y="1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pic>
        <p:nvPicPr>
          <p:cNvPr descr="https://images.viblo.asia/full/c0713ab2-5380-4df7-91d0-bc701ac357eb.png" id="356" name="Google Shape;356;p12"/>
          <p:cNvPicPr preferRelativeResize="0"/>
          <p:nvPr>
            <p:ph idx="2" type="pic"/>
          </p:nvPr>
        </p:nvPicPr>
        <p:blipFill rotWithShape="1">
          <a:blip r:embed="rId3">
            <a:alphaModFix/>
          </a:blip>
          <a:srcRect b="0" l="0" r="0" t="0"/>
          <a:stretch/>
        </p:blipFill>
        <p:spPr>
          <a:xfrm>
            <a:off x="5257800" y="2021205"/>
            <a:ext cx="6247765" cy="3293745"/>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51"/>
                                        </p:tgtEl>
                                        <p:attrNameLst>
                                          <p:attrName>style.visibility</p:attrName>
                                        </p:attrNameLst>
                                      </p:cBhvr>
                                      <p:to>
                                        <p:strVal val="visible"/>
                                      </p:to>
                                    </p:set>
                                    <p:anim calcmode="lin" valueType="num">
                                      <p:cBhvr additive="base">
                                        <p:cTn dur="500"/>
                                        <p:tgtEl>
                                          <p:spTgt spid="35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500"/>
                                  </p:stCondLst>
                                  <p:childTnLst>
                                    <p:set>
                                      <p:cBhvr>
                                        <p:cTn dur="1" fill="hold">
                                          <p:stCondLst>
                                            <p:cond delay="0"/>
                                          </p:stCondLst>
                                        </p:cTn>
                                        <p:tgtEl>
                                          <p:spTgt spid="348"/>
                                        </p:tgtEl>
                                        <p:attrNameLst>
                                          <p:attrName>style.visibility</p:attrName>
                                        </p:attrNameLst>
                                      </p:cBhvr>
                                      <p:to>
                                        <p:strVal val="visible"/>
                                      </p:to>
                                    </p:set>
                                    <p:animEffect filter="fade" transition="in">
                                      <p:cBhvr>
                                        <p:cTn dur="500"/>
                                        <p:tgtEl>
                                          <p:spTgt spid="348"/>
                                        </p:tgtEl>
                                      </p:cBhvr>
                                    </p:animEffect>
                                  </p:childTnLst>
                                </p:cTn>
                              </p:par>
                              <p:par>
                                <p:cTn fill="hold" nodeType="withEffect" presetClass="entr" presetID="10" presetSubtype="0">
                                  <p:stCondLst>
                                    <p:cond delay="500"/>
                                  </p:stCondLst>
                                  <p:childTnLst>
                                    <p:set>
                                      <p:cBhvr>
                                        <p:cTn dur="1" fill="hold">
                                          <p:stCondLst>
                                            <p:cond delay="0"/>
                                          </p:stCondLst>
                                        </p:cTn>
                                        <p:tgtEl>
                                          <p:spTgt spid="350"/>
                                        </p:tgtEl>
                                        <p:attrNameLst>
                                          <p:attrName>style.visibility</p:attrName>
                                        </p:attrNameLst>
                                      </p:cBhvr>
                                      <p:to>
                                        <p:strVal val="visible"/>
                                      </p:to>
                                    </p:set>
                                    <p:animEffect filter="fade" transition="in">
                                      <p:cBhvr>
                                        <p:cTn dur="500"/>
                                        <p:tgtEl>
                                          <p:spTgt spid="350"/>
                                        </p:tgtEl>
                                      </p:cBhvr>
                                    </p:animEffect>
                                  </p:childTnLst>
                                </p:cTn>
                              </p:par>
                              <p:par>
                                <p:cTn fill="hold" nodeType="withEffect" presetClass="entr" presetID="10" presetSubtype="0">
                                  <p:stCondLst>
                                    <p:cond delay="1000"/>
                                  </p:stCondLst>
                                  <p:childTnLst>
                                    <p:set>
                                      <p:cBhvr>
                                        <p:cTn dur="1" fill="hold">
                                          <p:stCondLst>
                                            <p:cond delay="0"/>
                                          </p:stCondLst>
                                        </p:cTn>
                                        <p:tgtEl>
                                          <p:spTgt spid="349"/>
                                        </p:tgtEl>
                                        <p:attrNameLst>
                                          <p:attrName>style.visibility</p:attrName>
                                        </p:attrNameLst>
                                      </p:cBhvr>
                                      <p:to>
                                        <p:strVal val="visible"/>
                                      </p:to>
                                    </p:set>
                                    <p:animEffect filter="fade" transition="in">
                                      <p:cBhvr>
                                        <p:cTn dur="500"/>
                                        <p:tgtEl>
                                          <p:spTgt spid="349"/>
                                        </p:tgtEl>
                                      </p:cBhvr>
                                    </p:animEffect>
                                  </p:childTnLst>
                                </p:cTn>
                              </p:par>
                              <p:par>
                                <p:cTn fill="hold" nodeType="withEffect" presetClass="entr" presetID="10" presetSubtype="0">
                                  <p:stCondLst>
                                    <p:cond delay="1500"/>
                                  </p:stCondLst>
                                  <p:childTnLst>
                                    <p:set>
                                      <p:cBhvr>
                                        <p:cTn dur="1" fill="hold">
                                          <p:stCondLst>
                                            <p:cond delay="0"/>
                                          </p:stCondLst>
                                        </p:cTn>
                                        <p:tgtEl>
                                          <p:spTgt spid="356"/>
                                        </p:tgtEl>
                                        <p:attrNameLst>
                                          <p:attrName>style.visibility</p:attrName>
                                        </p:attrNameLst>
                                      </p:cBhvr>
                                      <p:to>
                                        <p:strVal val="visible"/>
                                      </p:to>
                                    </p:set>
                                    <p:animEffect filter="fade" transition="in">
                                      <p:cBhvr>
                                        <p:cTn dur="5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360" name="Shape 360"/>
        <p:cNvGrpSpPr/>
        <p:nvPr/>
      </p:nvGrpSpPr>
      <p:grpSpPr>
        <a:xfrm>
          <a:off x="0" y="0"/>
          <a:ext cx="0" cy="0"/>
          <a:chOff x="0" y="0"/>
          <a:chExt cx="0" cy="0"/>
        </a:xfrm>
      </p:grpSpPr>
      <p:sp>
        <p:nvSpPr>
          <p:cNvPr id="361" name="Google Shape;361;p13"/>
          <p:cNvSpPr/>
          <p:nvPr/>
        </p:nvSpPr>
        <p:spPr>
          <a:xfrm>
            <a:off x="7658735" y="4545330"/>
            <a:ext cx="3985895" cy="1969135"/>
          </a:xfrm>
          <a:prstGeom prst="roundRect">
            <a:avLst>
              <a:gd fmla="val 2450" name="adj"/>
            </a:avLst>
          </a:prstGeom>
          <a:gradFill>
            <a:gsLst>
              <a:gs pos="0">
                <a:srgbClr val="FF8F68"/>
              </a:gs>
              <a:gs pos="90000">
                <a:srgbClr val="EC354A"/>
              </a:gs>
              <a:gs pos="100000">
                <a:srgbClr val="EC354A"/>
              </a:gs>
            </a:gsLst>
            <a:lin ang="2700000" scaled="0"/>
          </a:gradFill>
          <a:ln>
            <a:noFill/>
          </a:ln>
          <a:effectLst>
            <a:outerShdw blurRad="482600" rotWithShape="0" algn="tl" dir="2700000" dist="469900">
              <a:schemeClr val="dk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13"/>
          <p:cNvSpPr/>
          <p:nvPr/>
        </p:nvSpPr>
        <p:spPr>
          <a:xfrm>
            <a:off x="659765" y="4545965"/>
            <a:ext cx="6161405" cy="1967865"/>
          </a:xfrm>
          <a:prstGeom prst="roundRect">
            <a:avLst>
              <a:gd fmla="val 2450" name="adj"/>
            </a:avLst>
          </a:prstGeom>
          <a:gradFill>
            <a:gsLst>
              <a:gs pos="0">
                <a:srgbClr val="FF8F68"/>
              </a:gs>
              <a:gs pos="90000">
                <a:srgbClr val="EC354A"/>
              </a:gs>
              <a:gs pos="100000">
                <a:srgbClr val="EC354A"/>
              </a:gs>
            </a:gsLst>
            <a:lin ang="2700000" scaled="0"/>
          </a:gradFill>
          <a:ln>
            <a:noFill/>
          </a:ln>
          <a:effectLst>
            <a:outerShdw blurRad="482600" rotWithShape="0" algn="tl" dir="2700000" dist="469900">
              <a:schemeClr val="dk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13"/>
          <p:cNvSpPr txBox="1"/>
          <p:nvPr/>
        </p:nvSpPr>
        <p:spPr>
          <a:xfrm>
            <a:off x="894715" y="4967605"/>
            <a:ext cx="5682615" cy="1124585"/>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lt1"/>
              </a:buClr>
              <a:buSzPts val="2000"/>
              <a:buFont typeface="Arial"/>
              <a:buNone/>
            </a:pPr>
            <a:r>
              <a:rPr lang="en-US" sz="2000">
                <a:solidFill>
                  <a:schemeClr val="lt1"/>
                </a:solidFill>
                <a:latin typeface="Calibri"/>
                <a:ea typeface="Calibri"/>
                <a:cs typeface="Calibri"/>
                <a:sym typeface="Calibri"/>
              </a:rPr>
              <a:t>Xem xét 1 ma trận 5 x 5 có giá trị pixel là 0 và 1. Ma trận bộ lọc 3 x 3 như hình 1. </a:t>
            </a:r>
            <a:endParaRPr sz="2000">
              <a:solidFill>
                <a:schemeClr val="lt1"/>
              </a:solidFill>
              <a:latin typeface="Calibri"/>
              <a:ea typeface="Calibri"/>
              <a:cs typeface="Calibri"/>
              <a:sym typeface="Calibri"/>
            </a:endParaRPr>
          </a:p>
          <a:p>
            <a:pPr indent="0" lvl="0" marL="0" marR="0" rtl="0" algn="just">
              <a:lnSpc>
                <a:spcPct val="150000"/>
              </a:lnSpc>
              <a:spcBef>
                <a:spcPts val="1000"/>
              </a:spcBef>
              <a:spcAft>
                <a:spcPts val="0"/>
              </a:spcAft>
              <a:buClr>
                <a:schemeClr val="lt1"/>
              </a:buClr>
              <a:buSzPts val="2000"/>
              <a:buFont typeface="Arial"/>
              <a:buNone/>
            </a:pPr>
            <a:r>
              <a:rPr lang="en-US" sz="2000">
                <a:solidFill>
                  <a:schemeClr val="lt1"/>
                </a:solidFill>
                <a:latin typeface="Calibri"/>
                <a:ea typeface="Calibri"/>
                <a:cs typeface="Calibri"/>
                <a:sym typeface="Calibri"/>
              </a:rPr>
              <a:t> </a:t>
            </a:r>
            <a:endParaRPr sz="2000">
              <a:solidFill>
                <a:schemeClr val="lt1"/>
              </a:solidFill>
              <a:latin typeface="Calibri"/>
              <a:ea typeface="Calibri"/>
              <a:cs typeface="Calibri"/>
              <a:sym typeface="Calibri"/>
            </a:endParaRPr>
          </a:p>
        </p:txBody>
      </p:sp>
      <p:sp>
        <p:nvSpPr>
          <p:cNvPr id="364" name="Google Shape;364;p13"/>
          <p:cNvSpPr txBox="1"/>
          <p:nvPr/>
        </p:nvSpPr>
        <p:spPr>
          <a:xfrm>
            <a:off x="7887970" y="4546600"/>
            <a:ext cx="3536950" cy="1202055"/>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lt1"/>
              </a:buClr>
              <a:buSzPts val="2000"/>
              <a:buFont typeface="Arial"/>
              <a:buNone/>
            </a:pPr>
            <a:r>
              <a:rPr lang="en-US" sz="2000">
                <a:solidFill>
                  <a:schemeClr val="lt1"/>
                </a:solidFill>
                <a:latin typeface="Calibri"/>
                <a:ea typeface="Calibri"/>
                <a:cs typeface="Calibri"/>
                <a:sym typeface="Calibri"/>
              </a:rPr>
              <a:t>Sau đó, lớp tích chập của ma trận hình ảnh 5 x 5 nhân với ma trận bộ lọc 3 x 3 gọi là 'Feature Map' như hình 2. </a:t>
            </a:r>
            <a:endParaRPr sz="2000">
              <a:solidFill>
                <a:schemeClr val="lt1"/>
              </a:solidFill>
              <a:latin typeface="Calibri"/>
              <a:ea typeface="Calibri"/>
              <a:cs typeface="Calibri"/>
              <a:sym typeface="Calibri"/>
            </a:endParaRPr>
          </a:p>
        </p:txBody>
      </p:sp>
      <p:sp>
        <p:nvSpPr>
          <p:cNvPr id="365" name="Google Shape;365;p13"/>
          <p:cNvSpPr txBox="1"/>
          <p:nvPr/>
        </p:nvSpPr>
        <p:spPr>
          <a:xfrm>
            <a:off x="2936875" y="3957320"/>
            <a:ext cx="845185" cy="302895"/>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F2F2F2"/>
              </a:buClr>
              <a:buSzPts val="1200"/>
              <a:buFont typeface="Arial"/>
              <a:buNone/>
            </a:pPr>
            <a:r>
              <a:rPr lang="en-US" sz="1200">
                <a:solidFill>
                  <a:srgbClr val="F2F2F2"/>
                </a:solidFill>
                <a:latin typeface="Calibri"/>
                <a:ea typeface="Calibri"/>
                <a:cs typeface="Calibri"/>
                <a:sym typeface="Calibri"/>
              </a:rPr>
              <a:t>Hình </a:t>
            </a:r>
            <a:r>
              <a:rPr lang="en-US" sz="1200">
                <a:solidFill>
                  <a:schemeClr val="lt1"/>
                </a:solidFill>
                <a:latin typeface="Calibri"/>
                <a:ea typeface="Calibri"/>
                <a:cs typeface="Calibri"/>
                <a:sym typeface="Calibri"/>
              </a:rPr>
              <a:t>1</a:t>
            </a:r>
            <a:endParaRPr sz="1200">
              <a:solidFill>
                <a:schemeClr val="lt1"/>
              </a:solidFill>
              <a:latin typeface="Calibri"/>
              <a:ea typeface="Calibri"/>
              <a:cs typeface="Calibri"/>
              <a:sym typeface="Calibri"/>
            </a:endParaRPr>
          </a:p>
        </p:txBody>
      </p:sp>
      <p:pic>
        <p:nvPicPr>
          <p:cNvPr descr="D:\Picture2.pngPicture2" id="366" name="Google Shape;366;p13"/>
          <p:cNvPicPr preferRelativeResize="0"/>
          <p:nvPr>
            <p:ph idx="2" type="pic"/>
          </p:nvPr>
        </p:nvPicPr>
        <p:blipFill rotWithShape="1">
          <a:blip r:embed="rId3">
            <a:alphaModFix/>
          </a:blip>
          <a:srcRect b="0" l="0" r="0" t="0"/>
          <a:stretch/>
        </p:blipFill>
        <p:spPr>
          <a:xfrm>
            <a:off x="659765" y="1460500"/>
            <a:ext cx="6161405" cy="2491105"/>
          </a:xfrm>
          <a:prstGeom prst="rect">
            <a:avLst/>
          </a:prstGeom>
          <a:gradFill>
            <a:gsLst>
              <a:gs pos="0">
                <a:srgbClr val="FF8F68"/>
              </a:gs>
              <a:gs pos="100000">
                <a:srgbClr val="EC354A"/>
              </a:gs>
            </a:gsLst>
            <a:lin ang="2700000" scaled="0"/>
          </a:gradFill>
          <a:ln>
            <a:noFill/>
          </a:ln>
          <a:effectLst>
            <a:outerShdw blurRad="482600" rotWithShape="0" algn="t" dir="2700000" dist="469900">
              <a:schemeClr val="dk1">
                <a:alpha val="40000"/>
              </a:schemeClr>
            </a:outerShdw>
          </a:effectLst>
        </p:spPr>
      </p:pic>
      <p:pic>
        <p:nvPicPr>
          <p:cNvPr descr="D:\Picture11.pngPicture11" id="367" name="Google Shape;367;p13"/>
          <p:cNvPicPr preferRelativeResize="0"/>
          <p:nvPr>
            <p:ph idx="4" type="pic"/>
          </p:nvPr>
        </p:nvPicPr>
        <p:blipFill rotWithShape="1">
          <a:blip r:embed="rId4">
            <a:alphaModFix/>
          </a:blip>
          <a:srcRect b="0" l="0" r="0" t="0"/>
          <a:stretch/>
        </p:blipFill>
        <p:spPr>
          <a:xfrm>
            <a:off x="7658735" y="1466215"/>
            <a:ext cx="3985260" cy="2491740"/>
          </a:xfrm>
          <a:prstGeom prst="rect">
            <a:avLst/>
          </a:prstGeom>
          <a:gradFill>
            <a:gsLst>
              <a:gs pos="0">
                <a:srgbClr val="FF8F68"/>
              </a:gs>
              <a:gs pos="100000">
                <a:srgbClr val="EC354A"/>
              </a:gs>
            </a:gsLst>
            <a:lin ang="2700000" scaled="0"/>
          </a:gradFill>
          <a:ln>
            <a:noFill/>
          </a:ln>
          <a:effectLst>
            <a:outerShdw blurRad="482600" rotWithShape="0" algn="t" dir="2700000" dist="469900">
              <a:schemeClr val="dk1">
                <a:alpha val="40000"/>
              </a:schemeClr>
            </a:outerShdw>
          </a:effectLst>
        </p:spPr>
      </p:pic>
      <p:grpSp>
        <p:nvGrpSpPr>
          <p:cNvPr id="368" name="Google Shape;368;p13"/>
          <p:cNvGrpSpPr/>
          <p:nvPr/>
        </p:nvGrpSpPr>
        <p:grpSpPr>
          <a:xfrm>
            <a:off x="329406" y="248321"/>
            <a:ext cx="5754143" cy="565512"/>
            <a:chOff x="329406" y="248321"/>
            <a:chExt cx="5754143" cy="565512"/>
          </a:xfrm>
        </p:grpSpPr>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369" name="Google Shape;369;p13"/>
            <p:cNvSpPr txBox="1"/>
            <p:nvPr/>
          </p:nvSpPr>
          <p:spPr>
            <a:xfrm>
              <a:off x="894964" y="308618"/>
              <a:ext cx="5188585" cy="445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rgbClr val="FF8F68"/>
                  </a:solidFill>
                  <a:latin typeface="Calibri"/>
                  <a:ea typeface="Calibri"/>
                  <a:cs typeface="Calibri"/>
                  <a:sym typeface="Calibri"/>
                </a:rPr>
                <a:t>2.2.2.1. Lớp tích chập - Convolution Layer</a:t>
              </a:r>
              <a:endParaRPr sz="1400">
                <a:solidFill>
                  <a:schemeClr val="lt1"/>
                </a:solidFill>
                <a:latin typeface="Calibri"/>
                <a:ea typeface="Calibri"/>
                <a:cs typeface="Calibri"/>
                <a:sym typeface="Calibri"/>
              </a:endParaRPr>
            </a:p>
          </p:txBody>
        </p:sp>
        <p:grpSp>
          <p:nvGrpSpPr>
            <p:cNvPr id="370" name="Google Shape;370;p13"/>
            <p:cNvGrpSpPr/>
            <p:nvPr/>
          </p:nvGrpSpPr>
          <p:grpSpPr>
            <a:xfrm>
              <a:off x="329406" y="248321"/>
              <a:ext cx="565512" cy="565512"/>
              <a:chOff x="329406" y="248321"/>
              <a:chExt cx="565512" cy="565512"/>
            </a:xfrm>
          </p:grpSpPr>
          <p:sp>
            <p:nvSpPr>
              <p:cNvPr id="371" name="Google Shape;371;p13"/>
              <p:cNvSpPr/>
              <p:nvPr/>
            </p:nvSpPr>
            <p:spPr>
              <a:xfrm>
                <a:off x="329406" y="248321"/>
                <a:ext cx="565512" cy="565512"/>
              </a:xfrm>
              <a:prstGeom prst="ellipse">
                <a:avLst/>
              </a:prstGeom>
              <a:gradFill>
                <a:gsLst>
                  <a:gs pos="0">
                    <a:srgbClr val="FF8F68"/>
                  </a:gs>
                  <a:gs pos="97000">
                    <a:srgbClr val="EC354A"/>
                  </a:gs>
                  <a:gs pos="100000">
                    <a:srgbClr val="EC354A"/>
                  </a:gs>
                </a:gsLst>
                <a:path path="circle">
                  <a:fillToRect b="50%" l="50%" r="50%" t="50%"/>
                </a:path>
                <a:tileRect/>
              </a:gradFill>
              <a:ln>
                <a:noFill/>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 name="Google Shape;372;p13"/>
              <p:cNvSpPr/>
              <p:nvPr/>
            </p:nvSpPr>
            <p:spPr>
              <a:xfrm flipH="1" rot="10800000">
                <a:off x="463111" y="397651"/>
                <a:ext cx="298104" cy="266852"/>
              </a:xfrm>
              <a:custGeom>
                <a:rect b="b" l="l" r="r" t="t"/>
                <a:pathLst>
                  <a:path extrusionOk="0" h="111" w="124">
                    <a:moveTo>
                      <a:pt x="124" y="15"/>
                    </a:moveTo>
                    <a:lnTo>
                      <a:pt x="0" y="15"/>
                    </a:lnTo>
                    <a:lnTo>
                      <a:pt x="0" y="0"/>
                    </a:lnTo>
                    <a:lnTo>
                      <a:pt x="124" y="0"/>
                    </a:lnTo>
                    <a:lnTo>
                      <a:pt x="124" y="15"/>
                    </a:lnTo>
                    <a:close/>
                    <a:moveTo>
                      <a:pt x="92" y="47"/>
                    </a:moveTo>
                    <a:lnTo>
                      <a:pt x="0" y="47"/>
                    </a:lnTo>
                    <a:lnTo>
                      <a:pt x="0" y="32"/>
                    </a:lnTo>
                    <a:lnTo>
                      <a:pt x="92" y="32"/>
                    </a:lnTo>
                    <a:lnTo>
                      <a:pt x="92" y="47"/>
                    </a:lnTo>
                    <a:close/>
                    <a:moveTo>
                      <a:pt x="124" y="79"/>
                    </a:moveTo>
                    <a:lnTo>
                      <a:pt x="0" y="79"/>
                    </a:lnTo>
                    <a:lnTo>
                      <a:pt x="0" y="64"/>
                    </a:lnTo>
                    <a:lnTo>
                      <a:pt x="124" y="64"/>
                    </a:lnTo>
                    <a:lnTo>
                      <a:pt x="124" y="79"/>
                    </a:lnTo>
                    <a:close/>
                    <a:moveTo>
                      <a:pt x="92" y="111"/>
                    </a:moveTo>
                    <a:lnTo>
                      <a:pt x="0" y="111"/>
                    </a:lnTo>
                    <a:lnTo>
                      <a:pt x="0" y="96"/>
                    </a:lnTo>
                    <a:lnTo>
                      <a:pt x="92" y="96"/>
                    </a:lnTo>
                    <a:lnTo>
                      <a:pt x="92" y="1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373" name="Google Shape;373;p13"/>
          <p:cNvSpPr txBox="1"/>
          <p:nvPr/>
        </p:nvSpPr>
        <p:spPr>
          <a:xfrm>
            <a:off x="9302115" y="3957955"/>
            <a:ext cx="845185" cy="302895"/>
          </a:xfrm>
          <a:prstGeom prst="rect">
            <a:avLst/>
          </a:prstGeom>
          <a:noFill/>
          <a:ln>
            <a:noFill/>
          </a:ln>
          <a:effectLst>
            <a:outerShdw blurRad="50800" rotWithShape="0" algn="ctr" dir="5400000" dist="50800">
              <a:schemeClr val="dk1"/>
            </a:outerShdw>
          </a:effectLst>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7F7F7F"/>
              </a:buClr>
              <a:buSzPts val="1200"/>
              <a:buFont typeface="Arial"/>
              <a:buNone/>
            </a:pPr>
            <a:r>
              <a:rPr lang="en-US" sz="1200">
                <a:solidFill>
                  <a:srgbClr val="7F7F7F"/>
                </a:solidFill>
                <a:latin typeface="Calibri"/>
                <a:ea typeface="Calibri"/>
                <a:cs typeface="Calibri"/>
                <a:sym typeface="Calibri"/>
              </a:rPr>
              <a:t>Hình 2</a:t>
            </a:r>
            <a:endParaRPr sz="1200">
              <a:solidFill>
                <a:srgbClr val="7F7F7F"/>
              </a:solidFill>
              <a:latin typeface="Calibri"/>
              <a:ea typeface="Calibri"/>
              <a:cs typeface="Calibri"/>
              <a:sym typeface="Calibri"/>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68"/>
                                        </p:tgtEl>
                                        <p:attrNameLst>
                                          <p:attrName>style.visibility</p:attrName>
                                        </p:attrNameLst>
                                      </p:cBhvr>
                                      <p:to>
                                        <p:strVal val="visible"/>
                                      </p:to>
                                    </p:set>
                                    <p:anim calcmode="lin" valueType="num">
                                      <p:cBhvr additive="base">
                                        <p:cTn dur="500"/>
                                        <p:tgtEl>
                                          <p:spTgt spid="36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1000"/>
                                  </p:stCondLst>
                                  <p:childTnLst>
                                    <p:set>
                                      <p:cBhvr>
                                        <p:cTn dur="1" fill="hold">
                                          <p:stCondLst>
                                            <p:cond delay="0"/>
                                          </p:stCondLst>
                                        </p:cTn>
                                        <p:tgtEl>
                                          <p:spTgt spid="366"/>
                                        </p:tgtEl>
                                        <p:attrNameLst>
                                          <p:attrName>style.visibility</p:attrName>
                                        </p:attrNameLst>
                                      </p:cBhvr>
                                      <p:to>
                                        <p:strVal val="visible"/>
                                      </p:to>
                                    </p:set>
                                    <p:anim calcmode="lin" valueType="num">
                                      <p:cBhvr additive="base">
                                        <p:cTn dur="500"/>
                                        <p:tgtEl>
                                          <p:spTgt spid="3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000"/>
                                  </p:stCondLst>
                                  <p:childTnLst>
                                    <p:set>
                                      <p:cBhvr>
                                        <p:cTn dur="1" fill="hold">
                                          <p:stCondLst>
                                            <p:cond delay="0"/>
                                          </p:stCondLst>
                                        </p:cTn>
                                        <p:tgtEl>
                                          <p:spTgt spid="367"/>
                                        </p:tgtEl>
                                        <p:attrNameLst>
                                          <p:attrName>style.visibility</p:attrName>
                                        </p:attrNameLst>
                                      </p:cBhvr>
                                      <p:to>
                                        <p:strVal val="visible"/>
                                      </p:to>
                                    </p:set>
                                    <p:anim calcmode="lin" valueType="num">
                                      <p:cBhvr additive="base">
                                        <p:cTn dur="500"/>
                                        <p:tgtEl>
                                          <p:spTgt spid="36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000"/>
                                  </p:stCondLst>
                                  <p:childTnLst>
                                    <p:set>
                                      <p:cBhvr>
                                        <p:cTn dur="1" fill="hold">
                                          <p:stCondLst>
                                            <p:cond delay="0"/>
                                          </p:stCondLst>
                                        </p:cTn>
                                        <p:tgtEl>
                                          <p:spTgt spid="365"/>
                                        </p:tgtEl>
                                        <p:attrNameLst>
                                          <p:attrName>style.visibility</p:attrName>
                                        </p:attrNameLst>
                                      </p:cBhvr>
                                      <p:to>
                                        <p:strVal val="visible"/>
                                      </p:to>
                                    </p:set>
                                    <p:anim calcmode="lin" valueType="num">
                                      <p:cBhvr additive="base">
                                        <p:cTn dur="500"/>
                                        <p:tgtEl>
                                          <p:spTgt spid="36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000"/>
                                  </p:stCondLst>
                                  <p:childTnLst>
                                    <p:set>
                                      <p:cBhvr>
                                        <p:cTn dur="1" fill="hold">
                                          <p:stCondLst>
                                            <p:cond delay="0"/>
                                          </p:stCondLst>
                                        </p:cTn>
                                        <p:tgtEl>
                                          <p:spTgt spid="373"/>
                                        </p:tgtEl>
                                        <p:attrNameLst>
                                          <p:attrName>style.visibility</p:attrName>
                                        </p:attrNameLst>
                                      </p:cBhvr>
                                      <p:to>
                                        <p:strVal val="visible"/>
                                      </p:to>
                                    </p:set>
                                    <p:anim calcmode="lin" valueType="num">
                                      <p:cBhvr additive="base">
                                        <p:cTn dur="500"/>
                                        <p:tgtEl>
                                          <p:spTgt spid="37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500"/>
                                  </p:stCondLst>
                                  <p:childTnLst>
                                    <p:set>
                                      <p:cBhvr>
                                        <p:cTn dur="1" fill="hold">
                                          <p:stCondLst>
                                            <p:cond delay="0"/>
                                          </p:stCondLst>
                                        </p:cTn>
                                        <p:tgtEl>
                                          <p:spTgt spid="362"/>
                                        </p:tgtEl>
                                        <p:attrNameLst>
                                          <p:attrName>style.visibility</p:attrName>
                                        </p:attrNameLst>
                                      </p:cBhvr>
                                      <p:to>
                                        <p:strVal val="visible"/>
                                      </p:to>
                                    </p:set>
                                    <p:anim calcmode="lin" valueType="num">
                                      <p:cBhvr additive="base">
                                        <p:cTn dur="500"/>
                                        <p:tgtEl>
                                          <p:spTgt spid="36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800"/>
                                  </p:stCondLst>
                                  <p:childTnLst>
                                    <p:set>
                                      <p:cBhvr>
                                        <p:cTn dur="1" fill="hold">
                                          <p:stCondLst>
                                            <p:cond delay="0"/>
                                          </p:stCondLst>
                                        </p:cTn>
                                        <p:tgtEl>
                                          <p:spTgt spid="363"/>
                                        </p:tgtEl>
                                        <p:attrNameLst>
                                          <p:attrName>style.visibility</p:attrName>
                                        </p:attrNameLst>
                                      </p:cBhvr>
                                      <p:to>
                                        <p:strVal val="visible"/>
                                      </p:to>
                                    </p:set>
                                    <p:anim calcmode="lin" valueType="num">
                                      <p:cBhvr additive="base">
                                        <p:cTn dur="500"/>
                                        <p:tgtEl>
                                          <p:spTgt spid="36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500"/>
                                  </p:stCondLst>
                                  <p:childTnLst>
                                    <p:set>
                                      <p:cBhvr>
                                        <p:cTn dur="1" fill="hold">
                                          <p:stCondLst>
                                            <p:cond delay="0"/>
                                          </p:stCondLst>
                                        </p:cTn>
                                        <p:tgtEl>
                                          <p:spTgt spid="361"/>
                                        </p:tgtEl>
                                        <p:attrNameLst>
                                          <p:attrName>style.visibility</p:attrName>
                                        </p:attrNameLst>
                                      </p:cBhvr>
                                      <p:to>
                                        <p:strVal val="visible"/>
                                      </p:to>
                                    </p:set>
                                    <p:anim calcmode="lin" valueType="num">
                                      <p:cBhvr additive="base">
                                        <p:cTn dur="500"/>
                                        <p:tgtEl>
                                          <p:spTgt spid="36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800"/>
                                  </p:stCondLst>
                                  <p:childTnLst>
                                    <p:set>
                                      <p:cBhvr>
                                        <p:cTn dur="1" fill="hold">
                                          <p:stCondLst>
                                            <p:cond delay="0"/>
                                          </p:stCondLst>
                                        </p:cTn>
                                        <p:tgtEl>
                                          <p:spTgt spid="364"/>
                                        </p:tgtEl>
                                        <p:attrNameLst>
                                          <p:attrName>style.visibility</p:attrName>
                                        </p:attrNameLst>
                                      </p:cBhvr>
                                      <p:to>
                                        <p:strVal val="visible"/>
                                      </p:to>
                                    </p:set>
                                    <p:anim calcmode="lin" valueType="num">
                                      <p:cBhvr additive="base">
                                        <p:cTn dur="500"/>
                                        <p:tgtEl>
                                          <p:spTgt spid="3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377" name="Shape 377"/>
        <p:cNvGrpSpPr/>
        <p:nvPr/>
      </p:nvGrpSpPr>
      <p:grpSpPr>
        <a:xfrm>
          <a:off x="0" y="0"/>
          <a:ext cx="0" cy="0"/>
          <a:chOff x="0" y="0"/>
          <a:chExt cx="0" cy="0"/>
        </a:xfrm>
      </p:grpSpPr>
      <p:pic>
        <p:nvPicPr>
          <p:cNvPr descr="D:\Picture31.pngPicture31" id="378" name="Google Shape;378;p14"/>
          <p:cNvPicPr preferRelativeResize="0"/>
          <p:nvPr>
            <p:ph idx="4" type="pic"/>
          </p:nvPr>
        </p:nvPicPr>
        <p:blipFill rotWithShape="1">
          <a:blip r:embed="rId3">
            <a:alphaModFix/>
          </a:blip>
          <a:srcRect b="0" l="0" r="0" t="0"/>
          <a:stretch/>
        </p:blipFill>
        <p:spPr>
          <a:xfrm>
            <a:off x="894715" y="1424305"/>
            <a:ext cx="2878455" cy="4652010"/>
          </a:xfrm>
          <a:prstGeom prst="rect">
            <a:avLst/>
          </a:prstGeom>
          <a:gradFill>
            <a:gsLst>
              <a:gs pos="0">
                <a:srgbClr val="FF8F68"/>
              </a:gs>
              <a:gs pos="100000">
                <a:srgbClr val="EC354A"/>
              </a:gs>
            </a:gsLst>
            <a:lin ang="2700000" scaled="0"/>
          </a:gradFill>
          <a:ln>
            <a:noFill/>
          </a:ln>
          <a:effectLst>
            <a:outerShdw blurRad="482600" rotWithShape="0" algn="t" dir="2700000" dist="469900">
              <a:schemeClr val="dk1">
                <a:alpha val="40000"/>
              </a:schemeClr>
            </a:outerShdw>
          </a:effectLst>
        </p:spPr>
      </p:pic>
      <p:grpSp>
        <p:nvGrpSpPr>
          <p:cNvPr id="379" name="Google Shape;379;p14"/>
          <p:cNvGrpSpPr/>
          <p:nvPr/>
        </p:nvGrpSpPr>
        <p:grpSpPr>
          <a:xfrm>
            <a:off x="329406" y="248321"/>
            <a:ext cx="5794783" cy="565512"/>
            <a:chOff x="329406" y="248321"/>
            <a:chExt cx="5794783" cy="565512"/>
          </a:xfrm>
        </p:grpSpPr>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380" name="Google Shape;380;p14"/>
            <p:cNvSpPr txBox="1"/>
            <p:nvPr/>
          </p:nvSpPr>
          <p:spPr>
            <a:xfrm>
              <a:off x="935604" y="308618"/>
              <a:ext cx="5188585" cy="445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rgbClr val="FF8F68"/>
                  </a:solidFill>
                  <a:latin typeface="Calibri"/>
                  <a:ea typeface="Calibri"/>
                  <a:cs typeface="Calibri"/>
                  <a:sym typeface="Calibri"/>
                </a:rPr>
                <a:t>2.2.2.1. Lớp tích chập - Convolution Layer</a:t>
              </a:r>
              <a:endParaRPr sz="1400">
                <a:solidFill>
                  <a:schemeClr val="lt1"/>
                </a:solidFill>
                <a:latin typeface="Calibri"/>
                <a:ea typeface="Calibri"/>
                <a:cs typeface="Calibri"/>
                <a:sym typeface="Calibri"/>
              </a:endParaRPr>
            </a:p>
          </p:txBody>
        </p:sp>
        <p:grpSp>
          <p:nvGrpSpPr>
            <p:cNvPr id="381" name="Google Shape;381;p14"/>
            <p:cNvGrpSpPr/>
            <p:nvPr/>
          </p:nvGrpSpPr>
          <p:grpSpPr>
            <a:xfrm>
              <a:off x="329406" y="248321"/>
              <a:ext cx="565512" cy="565512"/>
              <a:chOff x="329406" y="248321"/>
              <a:chExt cx="565512" cy="565512"/>
            </a:xfrm>
          </p:grpSpPr>
          <p:sp>
            <p:nvSpPr>
              <p:cNvPr id="382" name="Google Shape;382;p14"/>
              <p:cNvSpPr/>
              <p:nvPr/>
            </p:nvSpPr>
            <p:spPr>
              <a:xfrm>
                <a:off x="329406" y="248321"/>
                <a:ext cx="565512" cy="565512"/>
              </a:xfrm>
              <a:prstGeom prst="ellipse">
                <a:avLst/>
              </a:prstGeom>
              <a:gradFill>
                <a:gsLst>
                  <a:gs pos="0">
                    <a:srgbClr val="FF8F68"/>
                  </a:gs>
                  <a:gs pos="97000">
                    <a:srgbClr val="EC354A"/>
                  </a:gs>
                  <a:gs pos="100000">
                    <a:srgbClr val="EC354A"/>
                  </a:gs>
                </a:gsLst>
                <a:path path="circle">
                  <a:fillToRect b="50%" l="50%" r="50%" t="50%"/>
                </a:path>
                <a:tileRect/>
              </a:gradFill>
              <a:ln>
                <a:noFill/>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3" name="Google Shape;383;p14"/>
              <p:cNvSpPr/>
              <p:nvPr/>
            </p:nvSpPr>
            <p:spPr>
              <a:xfrm flipH="1" rot="10800000">
                <a:off x="463111" y="397651"/>
                <a:ext cx="298104" cy="266852"/>
              </a:xfrm>
              <a:custGeom>
                <a:rect b="b" l="l" r="r" t="t"/>
                <a:pathLst>
                  <a:path extrusionOk="0" h="111" w="124">
                    <a:moveTo>
                      <a:pt x="124" y="15"/>
                    </a:moveTo>
                    <a:lnTo>
                      <a:pt x="0" y="15"/>
                    </a:lnTo>
                    <a:lnTo>
                      <a:pt x="0" y="0"/>
                    </a:lnTo>
                    <a:lnTo>
                      <a:pt x="124" y="0"/>
                    </a:lnTo>
                    <a:lnTo>
                      <a:pt x="124" y="15"/>
                    </a:lnTo>
                    <a:close/>
                    <a:moveTo>
                      <a:pt x="92" y="47"/>
                    </a:moveTo>
                    <a:lnTo>
                      <a:pt x="0" y="47"/>
                    </a:lnTo>
                    <a:lnTo>
                      <a:pt x="0" y="32"/>
                    </a:lnTo>
                    <a:lnTo>
                      <a:pt x="92" y="32"/>
                    </a:lnTo>
                    <a:lnTo>
                      <a:pt x="92" y="47"/>
                    </a:lnTo>
                    <a:close/>
                    <a:moveTo>
                      <a:pt x="124" y="79"/>
                    </a:moveTo>
                    <a:lnTo>
                      <a:pt x="0" y="79"/>
                    </a:lnTo>
                    <a:lnTo>
                      <a:pt x="0" y="64"/>
                    </a:lnTo>
                    <a:lnTo>
                      <a:pt x="124" y="64"/>
                    </a:lnTo>
                    <a:lnTo>
                      <a:pt x="124" y="79"/>
                    </a:lnTo>
                    <a:close/>
                    <a:moveTo>
                      <a:pt x="92" y="111"/>
                    </a:moveTo>
                    <a:lnTo>
                      <a:pt x="0" y="111"/>
                    </a:lnTo>
                    <a:lnTo>
                      <a:pt x="0" y="96"/>
                    </a:lnTo>
                    <a:lnTo>
                      <a:pt x="92" y="96"/>
                    </a:lnTo>
                    <a:lnTo>
                      <a:pt x="92" y="1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384" name="Google Shape;384;p14"/>
          <p:cNvSpPr/>
          <p:nvPr/>
        </p:nvSpPr>
        <p:spPr>
          <a:xfrm>
            <a:off x="4732020" y="1424305"/>
            <a:ext cx="6606540" cy="4651375"/>
          </a:xfrm>
          <a:prstGeom prst="rect">
            <a:avLst/>
          </a:prstGeom>
          <a:gradFill>
            <a:gsLst>
              <a:gs pos="0">
                <a:srgbClr val="44587C"/>
              </a:gs>
              <a:gs pos="100000">
                <a:srgbClr val="2D374A"/>
              </a:gs>
            </a:gsLst>
            <a:lin ang="2700000" scaled="0"/>
          </a:gradFill>
          <a:ln>
            <a:noFill/>
          </a:ln>
          <a:effectLst>
            <a:outerShdw blurRad="482600" rotWithShape="0" algn="t" dir="2700000" dist="469900">
              <a:schemeClr val="dk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 name="Google Shape;385;p14"/>
          <p:cNvSpPr txBox="1"/>
          <p:nvPr/>
        </p:nvSpPr>
        <p:spPr>
          <a:xfrm>
            <a:off x="5105400" y="1990725"/>
            <a:ext cx="5982970" cy="3894455"/>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lt1"/>
              </a:buClr>
              <a:buSzPts val="2400"/>
              <a:buFont typeface="Arial"/>
              <a:buNone/>
            </a:pPr>
            <a:r>
              <a:rPr lang="en-US" sz="2400">
                <a:solidFill>
                  <a:schemeClr val="lt1"/>
                </a:solidFill>
                <a:latin typeface="Calibri"/>
                <a:ea typeface="Calibri"/>
                <a:cs typeface="Calibri"/>
                <a:sym typeface="Calibri"/>
              </a:rPr>
              <a:t>Sự kết hợp của 1 hình ảnh với các bộ lọc khác nhau có thể thực hiện các hoạt động như phát hiện cạnh, làm mờ và làm sắc nét bằng cách áp dụng các bộ lọc. Ví dụ bên cạnh cho thấy hình ảnh tích chập khác nhau sau khi áp dụng các Kernel khác nhau.</a:t>
            </a:r>
            <a:endParaRPr sz="2400">
              <a:solidFill>
                <a:schemeClr val="lt1"/>
              </a:solidFill>
              <a:latin typeface="Calibri"/>
              <a:ea typeface="Calibri"/>
              <a:cs typeface="Calibri"/>
              <a:sym typeface="Calibri"/>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79"/>
                                        </p:tgtEl>
                                        <p:attrNameLst>
                                          <p:attrName>style.visibility</p:attrName>
                                        </p:attrNameLst>
                                      </p:cBhvr>
                                      <p:to>
                                        <p:strVal val="visible"/>
                                      </p:to>
                                    </p:set>
                                    <p:anim calcmode="lin" valueType="num">
                                      <p:cBhvr additive="base">
                                        <p:cTn dur="500"/>
                                        <p:tgtEl>
                                          <p:spTgt spid="37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378"/>
                                        </p:tgtEl>
                                        <p:attrNameLst>
                                          <p:attrName>style.visibility</p:attrName>
                                        </p:attrNameLst>
                                      </p:cBhvr>
                                      <p:to>
                                        <p:strVal val="visible"/>
                                      </p:to>
                                    </p:set>
                                    <p:anim calcmode="lin" valueType="num">
                                      <p:cBhvr additive="base">
                                        <p:cTn dur="500"/>
                                        <p:tgtEl>
                                          <p:spTgt spid="3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84"/>
                                        </p:tgtEl>
                                        <p:attrNameLst>
                                          <p:attrName>style.visibility</p:attrName>
                                        </p:attrNameLst>
                                      </p:cBhvr>
                                      <p:to>
                                        <p:strVal val="visible"/>
                                      </p:to>
                                    </p:set>
                                    <p:anim calcmode="lin" valueType="num">
                                      <p:cBhvr additive="base">
                                        <p:cTn dur="500"/>
                                        <p:tgtEl>
                                          <p:spTgt spid="3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85"/>
                                        </p:tgtEl>
                                        <p:attrNameLst>
                                          <p:attrName>style.visibility</p:attrName>
                                        </p:attrNameLst>
                                      </p:cBhvr>
                                      <p:to>
                                        <p:strVal val="visible"/>
                                      </p:to>
                                    </p:set>
                                    <p:anim calcmode="lin" valueType="num">
                                      <p:cBhvr additive="base">
                                        <p:cTn dur="500"/>
                                        <p:tgtEl>
                                          <p:spTgt spid="3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389" name="Shape 389"/>
        <p:cNvGrpSpPr/>
        <p:nvPr/>
      </p:nvGrpSpPr>
      <p:grpSpPr>
        <a:xfrm>
          <a:off x="0" y="0"/>
          <a:ext cx="0" cy="0"/>
          <a:chOff x="0" y="0"/>
          <a:chExt cx="0" cy="0"/>
        </a:xfrm>
      </p:grpSpPr>
      <p:sp>
        <p:nvSpPr>
          <p:cNvPr id="390" name="Google Shape;390;p15"/>
          <p:cNvSpPr/>
          <p:nvPr/>
        </p:nvSpPr>
        <p:spPr>
          <a:xfrm>
            <a:off x="762000" y="4109085"/>
            <a:ext cx="10923905" cy="2575560"/>
          </a:xfrm>
          <a:prstGeom prst="rect">
            <a:avLst/>
          </a:prstGeom>
          <a:gradFill>
            <a:gsLst>
              <a:gs pos="0">
                <a:srgbClr val="44587C"/>
              </a:gs>
              <a:gs pos="100000">
                <a:srgbClr val="2D374A"/>
              </a:gs>
            </a:gsLst>
            <a:lin ang="2700000" scaled="0"/>
          </a:gradFill>
          <a:ln>
            <a:noFill/>
          </a:ln>
          <a:effectLst>
            <a:outerShdw blurRad="482600" rotWithShape="0" algn="t" dir="2700000" dist="469900">
              <a:schemeClr val="dk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 name="Google Shape;391;p15"/>
          <p:cNvSpPr txBox="1"/>
          <p:nvPr/>
        </p:nvSpPr>
        <p:spPr>
          <a:xfrm>
            <a:off x="828040" y="4043045"/>
            <a:ext cx="10790555" cy="1409065"/>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lt1"/>
              </a:buClr>
              <a:buSzPts val="2000"/>
              <a:buFont typeface="Arial"/>
              <a:buNone/>
            </a:pPr>
            <a:r>
              <a:rPr lang="en-US" sz="2000">
                <a:solidFill>
                  <a:schemeClr val="lt1"/>
                </a:solidFill>
                <a:latin typeface="Calibri"/>
                <a:ea typeface="Calibri"/>
                <a:cs typeface="Calibri"/>
                <a:sym typeface="Calibri"/>
              </a:rPr>
              <a:t>- ReLU viết tắt của Rectified Linear Unit, là 1 hàm phi tuyến. Với đầu ra là: ƒ (x) = max (0, x).</a:t>
            </a:r>
            <a:endParaRPr sz="2000">
              <a:solidFill>
                <a:schemeClr val="lt1"/>
              </a:solidFill>
              <a:latin typeface="Calibri"/>
              <a:ea typeface="Calibri"/>
              <a:cs typeface="Calibri"/>
              <a:sym typeface="Calibri"/>
            </a:endParaRPr>
          </a:p>
          <a:p>
            <a:pPr indent="0" lvl="0" marL="0" marR="0" rtl="0" algn="just">
              <a:lnSpc>
                <a:spcPct val="150000"/>
              </a:lnSpc>
              <a:spcBef>
                <a:spcPts val="1000"/>
              </a:spcBef>
              <a:spcAft>
                <a:spcPts val="0"/>
              </a:spcAft>
              <a:buClr>
                <a:schemeClr val="lt1"/>
              </a:buClr>
              <a:buSzPts val="2000"/>
              <a:buFont typeface="Arial"/>
              <a:buNone/>
            </a:pPr>
            <a:r>
              <a:rPr lang="en-US" sz="2000">
                <a:solidFill>
                  <a:schemeClr val="lt1"/>
                </a:solidFill>
                <a:latin typeface="Calibri"/>
                <a:ea typeface="Calibri"/>
                <a:cs typeface="Calibri"/>
                <a:sym typeface="Calibri"/>
              </a:rPr>
              <a:t>- Tại sao ReLU lại quan trọng: ReLU giới thiệu tính phi tuyến trong ConvNet. Vì dữ liệu trong thế giới mà chúng ta tìm hiểu là các giá trị tuyến tính không âm.</a:t>
            </a:r>
            <a:endParaRPr sz="2000">
              <a:solidFill>
                <a:schemeClr val="lt1"/>
              </a:solidFill>
              <a:latin typeface="Calibri"/>
              <a:ea typeface="Calibri"/>
              <a:cs typeface="Calibri"/>
              <a:sym typeface="Calibri"/>
            </a:endParaRPr>
          </a:p>
          <a:p>
            <a:pPr indent="0" lvl="0" marL="0" marR="0" rtl="0" algn="just">
              <a:lnSpc>
                <a:spcPct val="150000"/>
              </a:lnSpc>
              <a:spcBef>
                <a:spcPts val="1000"/>
              </a:spcBef>
              <a:spcAft>
                <a:spcPts val="0"/>
              </a:spcAft>
              <a:buClr>
                <a:schemeClr val="lt1"/>
              </a:buClr>
              <a:buSzPts val="2000"/>
              <a:buFont typeface="Arial"/>
              <a:buNone/>
            </a:pPr>
            <a:r>
              <a:rPr lang="en-US" sz="2000">
                <a:solidFill>
                  <a:schemeClr val="lt1"/>
                </a:solidFill>
                <a:latin typeface="Calibri"/>
                <a:ea typeface="Calibri"/>
                <a:cs typeface="Calibri"/>
                <a:sym typeface="Calibri"/>
              </a:rPr>
              <a:t>- Có 1 số hàm phi tuyến khác như tanh, sigmoid cũng có thể được sử dụng thay cho ReLU. Hầu hết người ta thường dùng ReLU vì nó có hiệu suất tốt. </a:t>
            </a:r>
            <a:endParaRPr sz="2000">
              <a:solidFill>
                <a:schemeClr val="lt1"/>
              </a:solidFill>
              <a:latin typeface="Calibri"/>
              <a:ea typeface="Calibri"/>
              <a:cs typeface="Calibri"/>
              <a:sym typeface="Calibri"/>
            </a:endParaRPr>
          </a:p>
          <a:p>
            <a:pPr indent="0" lvl="0" marL="0" marR="0" rtl="0" algn="just">
              <a:lnSpc>
                <a:spcPct val="150000"/>
              </a:lnSpc>
              <a:spcBef>
                <a:spcPts val="1000"/>
              </a:spcBef>
              <a:spcAft>
                <a:spcPts val="0"/>
              </a:spcAft>
              <a:buClr>
                <a:schemeClr val="lt1"/>
              </a:buClr>
              <a:buSzPts val="2000"/>
              <a:buFont typeface="Arial"/>
              <a:buNone/>
            </a:pPr>
            <a:r>
              <a:rPr lang="en-US" sz="2000">
                <a:solidFill>
                  <a:schemeClr val="lt1"/>
                </a:solidFill>
                <a:latin typeface="Calibri"/>
                <a:ea typeface="Calibri"/>
                <a:cs typeface="Calibri"/>
                <a:sym typeface="Calibri"/>
              </a:rPr>
              <a:t> </a:t>
            </a:r>
            <a:endParaRPr sz="2000">
              <a:solidFill>
                <a:schemeClr val="lt1"/>
              </a:solidFill>
              <a:latin typeface="Calibri"/>
              <a:ea typeface="Calibri"/>
              <a:cs typeface="Calibri"/>
              <a:sym typeface="Calibri"/>
            </a:endParaRPr>
          </a:p>
        </p:txBody>
      </p:sp>
      <p:sp>
        <p:nvSpPr>
          <p:cNvPr id="392" name="Google Shape;392;p15"/>
          <p:cNvSpPr txBox="1"/>
          <p:nvPr/>
        </p:nvSpPr>
        <p:spPr>
          <a:xfrm>
            <a:off x="5125720" y="3806190"/>
            <a:ext cx="1616710" cy="302895"/>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F2F2F2"/>
              </a:buClr>
              <a:buSzPts val="1200"/>
              <a:buFont typeface="Arial"/>
              <a:buNone/>
            </a:pPr>
            <a:r>
              <a:rPr lang="en-US" sz="1200">
                <a:solidFill>
                  <a:srgbClr val="F2F2F2"/>
                </a:solidFill>
                <a:latin typeface="Calibri"/>
                <a:ea typeface="Calibri"/>
                <a:cs typeface="Calibri"/>
                <a:sym typeface="Calibri"/>
              </a:rPr>
              <a:t>Hình minh họa</a:t>
            </a:r>
            <a:endParaRPr sz="1200">
              <a:solidFill>
                <a:srgbClr val="F2F2F2"/>
              </a:solidFill>
              <a:latin typeface="Calibri"/>
              <a:ea typeface="Calibri"/>
              <a:cs typeface="Calibri"/>
              <a:sym typeface="Calibri"/>
            </a:endParaRPr>
          </a:p>
        </p:txBody>
      </p:sp>
      <p:pic>
        <p:nvPicPr>
          <p:cNvPr descr="D:\Picture311.pngPicture311" id="393" name="Google Shape;393;p15"/>
          <p:cNvPicPr preferRelativeResize="0"/>
          <p:nvPr>
            <p:ph idx="2" type="pic"/>
          </p:nvPr>
        </p:nvPicPr>
        <p:blipFill rotWithShape="1">
          <a:blip r:embed="rId3">
            <a:alphaModFix/>
          </a:blip>
          <a:srcRect b="0" l="0" r="0" t="0"/>
          <a:stretch/>
        </p:blipFill>
        <p:spPr>
          <a:xfrm>
            <a:off x="2724785" y="861060"/>
            <a:ext cx="6236335" cy="2945130"/>
          </a:xfrm>
          <a:prstGeom prst="rect">
            <a:avLst/>
          </a:prstGeom>
          <a:gradFill>
            <a:gsLst>
              <a:gs pos="0">
                <a:srgbClr val="FF8F68"/>
              </a:gs>
              <a:gs pos="100000">
                <a:srgbClr val="EC354A"/>
              </a:gs>
            </a:gsLst>
            <a:lin ang="2700000" scaled="0"/>
          </a:gradFill>
          <a:ln>
            <a:noFill/>
          </a:ln>
          <a:effectLst>
            <a:outerShdw blurRad="482600" rotWithShape="0" algn="t" dir="2700000" dist="469900">
              <a:schemeClr val="dk1">
                <a:alpha val="40000"/>
              </a:schemeClr>
            </a:outerShdw>
          </a:effectLst>
        </p:spPr>
      </p:pic>
      <p:grpSp>
        <p:nvGrpSpPr>
          <p:cNvPr id="394" name="Google Shape;394;p15"/>
          <p:cNvGrpSpPr/>
          <p:nvPr/>
        </p:nvGrpSpPr>
        <p:grpSpPr>
          <a:xfrm>
            <a:off x="329406" y="248321"/>
            <a:ext cx="4334283" cy="565512"/>
            <a:chOff x="329406" y="248321"/>
            <a:chExt cx="4334283" cy="565512"/>
          </a:xfrm>
        </p:grpSpPr>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395" name="Google Shape;395;p15"/>
            <p:cNvSpPr txBox="1"/>
            <p:nvPr/>
          </p:nvSpPr>
          <p:spPr>
            <a:xfrm>
              <a:off x="894964" y="308618"/>
              <a:ext cx="3768725" cy="445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rgbClr val="FF8F68"/>
                  </a:solidFill>
                  <a:latin typeface="Calibri"/>
                  <a:ea typeface="Calibri"/>
                  <a:cs typeface="Calibri"/>
                  <a:sym typeface="Calibri"/>
                </a:rPr>
                <a:t>2.2.2.2. Hàm phi tuyến - ReLU</a:t>
              </a:r>
              <a:endParaRPr b="1" sz="2300">
                <a:solidFill>
                  <a:srgbClr val="FF8F68"/>
                </a:solidFill>
                <a:latin typeface="Calibri"/>
                <a:ea typeface="Calibri"/>
                <a:cs typeface="Calibri"/>
                <a:sym typeface="Calibri"/>
              </a:endParaRPr>
            </a:p>
          </p:txBody>
        </p:sp>
        <p:grpSp>
          <p:nvGrpSpPr>
            <p:cNvPr id="396" name="Google Shape;396;p15"/>
            <p:cNvGrpSpPr/>
            <p:nvPr/>
          </p:nvGrpSpPr>
          <p:grpSpPr>
            <a:xfrm>
              <a:off x="329406" y="248321"/>
              <a:ext cx="565512" cy="565512"/>
              <a:chOff x="329406" y="248321"/>
              <a:chExt cx="565512" cy="565512"/>
            </a:xfrm>
          </p:grpSpPr>
          <p:sp>
            <p:nvSpPr>
              <p:cNvPr id="397" name="Google Shape;397;p15"/>
              <p:cNvSpPr/>
              <p:nvPr/>
            </p:nvSpPr>
            <p:spPr>
              <a:xfrm>
                <a:off x="329406" y="248321"/>
                <a:ext cx="565512" cy="565512"/>
              </a:xfrm>
              <a:prstGeom prst="ellipse">
                <a:avLst/>
              </a:prstGeom>
              <a:gradFill>
                <a:gsLst>
                  <a:gs pos="0">
                    <a:srgbClr val="FF8F68"/>
                  </a:gs>
                  <a:gs pos="97000">
                    <a:srgbClr val="EC354A"/>
                  </a:gs>
                  <a:gs pos="100000">
                    <a:srgbClr val="EC354A"/>
                  </a:gs>
                </a:gsLst>
                <a:path path="circle">
                  <a:fillToRect b="50%" l="50%" r="50%" t="50%"/>
                </a:path>
                <a:tileRect/>
              </a:gradFill>
              <a:ln>
                <a:noFill/>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8" name="Google Shape;398;p15"/>
              <p:cNvSpPr/>
              <p:nvPr/>
            </p:nvSpPr>
            <p:spPr>
              <a:xfrm flipH="1" rot="10800000">
                <a:off x="463111" y="397651"/>
                <a:ext cx="298104" cy="266852"/>
              </a:xfrm>
              <a:custGeom>
                <a:rect b="b" l="l" r="r" t="t"/>
                <a:pathLst>
                  <a:path extrusionOk="0" h="111" w="124">
                    <a:moveTo>
                      <a:pt x="124" y="15"/>
                    </a:moveTo>
                    <a:lnTo>
                      <a:pt x="0" y="15"/>
                    </a:lnTo>
                    <a:lnTo>
                      <a:pt x="0" y="0"/>
                    </a:lnTo>
                    <a:lnTo>
                      <a:pt x="124" y="0"/>
                    </a:lnTo>
                    <a:lnTo>
                      <a:pt x="124" y="15"/>
                    </a:lnTo>
                    <a:close/>
                    <a:moveTo>
                      <a:pt x="92" y="47"/>
                    </a:moveTo>
                    <a:lnTo>
                      <a:pt x="0" y="47"/>
                    </a:lnTo>
                    <a:lnTo>
                      <a:pt x="0" y="32"/>
                    </a:lnTo>
                    <a:lnTo>
                      <a:pt x="92" y="32"/>
                    </a:lnTo>
                    <a:lnTo>
                      <a:pt x="92" y="47"/>
                    </a:lnTo>
                    <a:close/>
                    <a:moveTo>
                      <a:pt x="124" y="79"/>
                    </a:moveTo>
                    <a:lnTo>
                      <a:pt x="0" y="79"/>
                    </a:lnTo>
                    <a:lnTo>
                      <a:pt x="0" y="64"/>
                    </a:lnTo>
                    <a:lnTo>
                      <a:pt x="124" y="64"/>
                    </a:lnTo>
                    <a:lnTo>
                      <a:pt x="124" y="79"/>
                    </a:lnTo>
                    <a:close/>
                    <a:moveTo>
                      <a:pt x="92" y="111"/>
                    </a:moveTo>
                    <a:lnTo>
                      <a:pt x="0" y="111"/>
                    </a:lnTo>
                    <a:lnTo>
                      <a:pt x="0" y="96"/>
                    </a:lnTo>
                    <a:lnTo>
                      <a:pt x="92" y="96"/>
                    </a:lnTo>
                    <a:lnTo>
                      <a:pt x="92" y="1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94"/>
                                        </p:tgtEl>
                                        <p:attrNameLst>
                                          <p:attrName>style.visibility</p:attrName>
                                        </p:attrNameLst>
                                      </p:cBhvr>
                                      <p:to>
                                        <p:strVal val="visible"/>
                                      </p:to>
                                    </p:set>
                                    <p:anim calcmode="lin" valueType="num">
                                      <p:cBhvr additive="base">
                                        <p:cTn dur="500"/>
                                        <p:tgtEl>
                                          <p:spTgt spid="3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1000"/>
                                  </p:stCondLst>
                                  <p:childTnLst>
                                    <p:set>
                                      <p:cBhvr>
                                        <p:cTn dur="1" fill="hold">
                                          <p:stCondLst>
                                            <p:cond delay="0"/>
                                          </p:stCondLst>
                                        </p:cTn>
                                        <p:tgtEl>
                                          <p:spTgt spid="393"/>
                                        </p:tgtEl>
                                        <p:attrNameLst>
                                          <p:attrName>style.visibility</p:attrName>
                                        </p:attrNameLst>
                                      </p:cBhvr>
                                      <p:to>
                                        <p:strVal val="visible"/>
                                      </p:to>
                                    </p:set>
                                    <p:anim calcmode="lin" valueType="num">
                                      <p:cBhvr additive="base">
                                        <p:cTn dur="1250"/>
                                        <p:tgtEl>
                                          <p:spTgt spid="39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300"/>
                                  </p:stCondLst>
                                  <p:childTnLst>
                                    <p:set>
                                      <p:cBhvr>
                                        <p:cTn dur="1" fill="hold">
                                          <p:stCondLst>
                                            <p:cond delay="0"/>
                                          </p:stCondLst>
                                        </p:cTn>
                                        <p:tgtEl>
                                          <p:spTgt spid="392"/>
                                        </p:tgtEl>
                                        <p:attrNameLst>
                                          <p:attrName>style.visibility</p:attrName>
                                        </p:attrNameLst>
                                      </p:cBhvr>
                                      <p:to>
                                        <p:strVal val="visible"/>
                                      </p:to>
                                    </p:set>
                                    <p:anim calcmode="lin" valueType="num">
                                      <p:cBhvr additive="base">
                                        <p:cTn dur="500"/>
                                        <p:tgtEl>
                                          <p:spTgt spid="39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200"/>
                                  </p:stCondLst>
                                  <p:childTnLst>
                                    <p:set>
                                      <p:cBhvr>
                                        <p:cTn dur="1" fill="hold">
                                          <p:stCondLst>
                                            <p:cond delay="0"/>
                                          </p:stCondLst>
                                        </p:cTn>
                                        <p:tgtEl>
                                          <p:spTgt spid="390"/>
                                        </p:tgtEl>
                                        <p:attrNameLst>
                                          <p:attrName>style.visibility</p:attrName>
                                        </p:attrNameLst>
                                      </p:cBhvr>
                                      <p:to>
                                        <p:strVal val="visible"/>
                                      </p:to>
                                    </p:set>
                                    <p:anim calcmode="lin" valueType="num">
                                      <p:cBhvr additive="base">
                                        <p:cTn dur="500"/>
                                        <p:tgtEl>
                                          <p:spTgt spid="390"/>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3000"/>
                                  </p:stCondLst>
                                  <p:childTnLst>
                                    <p:set>
                                      <p:cBhvr>
                                        <p:cTn dur="1" fill="hold">
                                          <p:stCondLst>
                                            <p:cond delay="0"/>
                                          </p:stCondLst>
                                        </p:cTn>
                                        <p:tgtEl>
                                          <p:spTgt spid="391"/>
                                        </p:tgtEl>
                                        <p:attrNameLst>
                                          <p:attrName>style.visibility</p:attrName>
                                        </p:attrNameLst>
                                      </p:cBhvr>
                                      <p:to>
                                        <p:strVal val="visible"/>
                                      </p:to>
                                    </p:set>
                                    <p:animEffect filter="fade" transition="in">
                                      <p:cBhvr>
                                        <p:cTn dur="500"/>
                                        <p:tgtEl>
                                          <p:spTgt spid="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402" name="Shape 402"/>
        <p:cNvGrpSpPr/>
        <p:nvPr/>
      </p:nvGrpSpPr>
      <p:grpSpPr>
        <a:xfrm>
          <a:off x="0" y="0"/>
          <a:ext cx="0" cy="0"/>
          <a:chOff x="0" y="0"/>
          <a:chExt cx="0" cy="0"/>
        </a:xfrm>
      </p:grpSpPr>
      <p:sp>
        <p:nvSpPr>
          <p:cNvPr id="403" name="Google Shape;403;p16"/>
          <p:cNvSpPr/>
          <p:nvPr/>
        </p:nvSpPr>
        <p:spPr>
          <a:xfrm>
            <a:off x="330200" y="3799840"/>
            <a:ext cx="11528425" cy="2823210"/>
          </a:xfrm>
          <a:prstGeom prst="rect">
            <a:avLst/>
          </a:prstGeom>
          <a:gradFill>
            <a:gsLst>
              <a:gs pos="0">
                <a:srgbClr val="44587C"/>
              </a:gs>
              <a:gs pos="100000">
                <a:srgbClr val="2D374A"/>
              </a:gs>
            </a:gsLst>
            <a:lin ang="2700000" scaled="0"/>
          </a:gradFill>
          <a:ln>
            <a:noFill/>
          </a:ln>
          <a:effectLst>
            <a:outerShdw blurRad="482600" rotWithShape="0" algn="t" dir="2700000" dist="469900">
              <a:schemeClr val="dk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16"/>
          <p:cNvSpPr txBox="1"/>
          <p:nvPr/>
        </p:nvSpPr>
        <p:spPr>
          <a:xfrm>
            <a:off x="701040" y="3800475"/>
            <a:ext cx="10790555" cy="1409065"/>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lt1"/>
              </a:buClr>
              <a:buSzPts val="1800"/>
              <a:buFont typeface="Arial"/>
              <a:buNone/>
            </a:pPr>
            <a:r>
              <a:rPr lang="en-US" sz="1800">
                <a:solidFill>
                  <a:schemeClr val="lt1"/>
                </a:solidFill>
                <a:latin typeface="Calibri"/>
                <a:ea typeface="Calibri"/>
                <a:cs typeface="Calibri"/>
                <a:sym typeface="Calibri"/>
              </a:rPr>
              <a:t>- Lớp pooling sẽ giảm bớt số lượng tham số khi hình ảnh quá lớn. Không gian pooling còn được gọi là lấy mẫu con hoặc lấy mẫu xuống làm giảm kích thước của mỗi map nhưng vẫn giữ lại thông tin quan trọng. Các pooling có thể có nhiều loại khác nhau:</a:t>
            </a:r>
            <a:endParaRPr sz="1800">
              <a:solidFill>
                <a:schemeClr val="lt1"/>
              </a:solidFill>
              <a:latin typeface="Calibri"/>
              <a:ea typeface="Calibri"/>
              <a:cs typeface="Calibri"/>
              <a:sym typeface="Calibri"/>
            </a:endParaRPr>
          </a:p>
          <a:p>
            <a:pPr indent="0" lvl="0" marL="0" marR="0" rtl="0" algn="just">
              <a:lnSpc>
                <a:spcPct val="150000"/>
              </a:lnSpc>
              <a:spcBef>
                <a:spcPts val="1000"/>
              </a:spcBef>
              <a:spcAft>
                <a:spcPts val="0"/>
              </a:spcAft>
              <a:buClr>
                <a:schemeClr val="lt1"/>
              </a:buClr>
              <a:buSzPts val="1800"/>
              <a:buFont typeface="Arial"/>
              <a:buNone/>
            </a:pPr>
            <a:r>
              <a:rPr lang="en-US" sz="1800">
                <a:solidFill>
                  <a:schemeClr val="lt1"/>
                </a:solidFill>
                <a:latin typeface="Calibri"/>
                <a:ea typeface="Calibri"/>
                <a:cs typeface="Calibri"/>
                <a:sym typeface="Calibri"/>
              </a:rPr>
              <a:t>+ Max Pooling                                  + Average Pooling                                      + Sum Pooling </a:t>
            </a:r>
            <a:endParaRPr sz="1800">
              <a:solidFill>
                <a:schemeClr val="lt1"/>
              </a:solidFill>
              <a:latin typeface="Calibri"/>
              <a:ea typeface="Calibri"/>
              <a:cs typeface="Calibri"/>
              <a:sym typeface="Calibri"/>
            </a:endParaRPr>
          </a:p>
          <a:p>
            <a:pPr indent="0" lvl="0" marL="0" marR="0" rtl="0" algn="just">
              <a:lnSpc>
                <a:spcPct val="150000"/>
              </a:lnSpc>
              <a:spcBef>
                <a:spcPts val="1000"/>
              </a:spcBef>
              <a:spcAft>
                <a:spcPts val="0"/>
              </a:spcAft>
              <a:buClr>
                <a:schemeClr val="lt1"/>
              </a:buClr>
              <a:buSzPts val="1800"/>
              <a:buFont typeface="Arial"/>
              <a:buNone/>
            </a:pPr>
            <a:r>
              <a:rPr lang="en-US" sz="1800">
                <a:solidFill>
                  <a:schemeClr val="lt1"/>
                </a:solidFill>
                <a:latin typeface="Calibri"/>
                <a:ea typeface="Calibri"/>
                <a:cs typeface="Calibri"/>
                <a:sym typeface="Calibri"/>
              </a:rPr>
              <a:t>- Max pooling lấy phần tử lớn nhất từ ma trận đối tượng, hoặc lấy tổng trung bình. Tổng tất cả các phần tử trong map gọi là sum pooling</a:t>
            </a:r>
            <a:endParaRPr sz="1800">
              <a:solidFill>
                <a:schemeClr val="lt1"/>
              </a:solidFill>
              <a:latin typeface="Calibri"/>
              <a:ea typeface="Calibri"/>
              <a:cs typeface="Calibri"/>
              <a:sym typeface="Calibri"/>
            </a:endParaRPr>
          </a:p>
        </p:txBody>
      </p:sp>
      <p:sp>
        <p:nvSpPr>
          <p:cNvPr id="405" name="Google Shape;405;p16"/>
          <p:cNvSpPr txBox="1"/>
          <p:nvPr/>
        </p:nvSpPr>
        <p:spPr>
          <a:xfrm>
            <a:off x="5125720" y="3406140"/>
            <a:ext cx="1616710" cy="302895"/>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F2F2F2"/>
              </a:buClr>
              <a:buSzPts val="1200"/>
              <a:buFont typeface="Arial"/>
              <a:buNone/>
            </a:pPr>
            <a:r>
              <a:rPr lang="en-US" sz="1200">
                <a:solidFill>
                  <a:srgbClr val="F2F2F2"/>
                </a:solidFill>
                <a:latin typeface="Calibri"/>
                <a:ea typeface="Calibri"/>
                <a:cs typeface="Calibri"/>
                <a:sym typeface="Calibri"/>
              </a:rPr>
              <a:t>Hình minh họa</a:t>
            </a:r>
            <a:endParaRPr sz="1200">
              <a:solidFill>
                <a:srgbClr val="F2F2F2"/>
              </a:solidFill>
              <a:latin typeface="Calibri"/>
              <a:ea typeface="Calibri"/>
              <a:cs typeface="Calibri"/>
              <a:sym typeface="Calibri"/>
            </a:endParaRPr>
          </a:p>
        </p:txBody>
      </p:sp>
      <p:pic>
        <p:nvPicPr>
          <p:cNvPr descr="D:\Picture3111.pngPicture3111" id="406" name="Google Shape;406;p16"/>
          <p:cNvPicPr preferRelativeResize="0"/>
          <p:nvPr>
            <p:ph idx="2" type="pic"/>
          </p:nvPr>
        </p:nvPicPr>
        <p:blipFill rotWithShape="1">
          <a:blip r:embed="rId3">
            <a:alphaModFix/>
          </a:blip>
          <a:srcRect b="0" l="0" r="0" t="0"/>
          <a:stretch/>
        </p:blipFill>
        <p:spPr>
          <a:xfrm>
            <a:off x="3150870" y="814070"/>
            <a:ext cx="5436235" cy="2592070"/>
          </a:xfrm>
          <a:prstGeom prst="rect">
            <a:avLst/>
          </a:prstGeom>
          <a:gradFill>
            <a:gsLst>
              <a:gs pos="0">
                <a:srgbClr val="FF8F68"/>
              </a:gs>
              <a:gs pos="100000">
                <a:srgbClr val="EC354A"/>
              </a:gs>
            </a:gsLst>
            <a:lin ang="2700000" scaled="0"/>
          </a:gradFill>
          <a:ln>
            <a:noFill/>
          </a:ln>
          <a:effectLst>
            <a:outerShdw blurRad="482600" rotWithShape="0" algn="t" dir="2700000" dist="469900">
              <a:schemeClr val="dk1">
                <a:alpha val="40000"/>
              </a:schemeClr>
            </a:outerShdw>
          </a:effectLst>
        </p:spPr>
      </p:pic>
      <p:grpSp>
        <p:nvGrpSpPr>
          <p:cNvPr id="407" name="Google Shape;407;p16"/>
          <p:cNvGrpSpPr/>
          <p:nvPr/>
        </p:nvGrpSpPr>
        <p:grpSpPr>
          <a:xfrm>
            <a:off x="329406" y="248321"/>
            <a:ext cx="4538118" cy="565512"/>
            <a:chOff x="329406" y="248321"/>
            <a:chExt cx="4538118" cy="565512"/>
          </a:xfrm>
        </p:grpSpPr>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408" name="Google Shape;408;p16"/>
            <p:cNvSpPr txBox="1"/>
            <p:nvPr/>
          </p:nvSpPr>
          <p:spPr>
            <a:xfrm>
              <a:off x="894964" y="308618"/>
              <a:ext cx="3972560" cy="445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rgbClr val="FF8F68"/>
                  </a:solidFill>
                  <a:latin typeface="Calibri"/>
                  <a:ea typeface="Calibri"/>
                  <a:cs typeface="Calibri"/>
                  <a:sym typeface="Calibri"/>
                </a:rPr>
                <a:t>2.2.2.3. Lớp gộp - Pooling Layer</a:t>
              </a:r>
              <a:endParaRPr b="1" sz="2300">
                <a:solidFill>
                  <a:srgbClr val="FF8F68"/>
                </a:solidFill>
                <a:latin typeface="Calibri"/>
                <a:ea typeface="Calibri"/>
                <a:cs typeface="Calibri"/>
                <a:sym typeface="Calibri"/>
              </a:endParaRPr>
            </a:p>
          </p:txBody>
        </p:sp>
        <p:grpSp>
          <p:nvGrpSpPr>
            <p:cNvPr id="409" name="Google Shape;409;p16"/>
            <p:cNvGrpSpPr/>
            <p:nvPr/>
          </p:nvGrpSpPr>
          <p:grpSpPr>
            <a:xfrm>
              <a:off x="329406" y="248321"/>
              <a:ext cx="565512" cy="565512"/>
              <a:chOff x="329406" y="248321"/>
              <a:chExt cx="565512" cy="565512"/>
            </a:xfrm>
          </p:grpSpPr>
          <p:sp>
            <p:nvSpPr>
              <p:cNvPr id="410" name="Google Shape;410;p16"/>
              <p:cNvSpPr/>
              <p:nvPr/>
            </p:nvSpPr>
            <p:spPr>
              <a:xfrm>
                <a:off x="329406" y="248321"/>
                <a:ext cx="565512" cy="565512"/>
              </a:xfrm>
              <a:prstGeom prst="ellipse">
                <a:avLst/>
              </a:prstGeom>
              <a:gradFill>
                <a:gsLst>
                  <a:gs pos="0">
                    <a:srgbClr val="FF8F68"/>
                  </a:gs>
                  <a:gs pos="97000">
                    <a:srgbClr val="EC354A"/>
                  </a:gs>
                  <a:gs pos="100000">
                    <a:srgbClr val="EC354A"/>
                  </a:gs>
                </a:gsLst>
                <a:path path="circle">
                  <a:fillToRect b="50%" l="50%" r="50%" t="50%"/>
                </a:path>
                <a:tileRect/>
              </a:gradFill>
              <a:ln>
                <a:noFill/>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1" name="Google Shape;411;p16"/>
              <p:cNvSpPr/>
              <p:nvPr/>
            </p:nvSpPr>
            <p:spPr>
              <a:xfrm flipH="1" rot="10800000">
                <a:off x="463111" y="397651"/>
                <a:ext cx="298104" cy="266852"/>
              </a:xfrm>
              <a:custGeom>
                <a:rect b="b" l="l" r="r" t="t"/>
                <a:pathLst>
                  <a:path extrusionOk="0" h="111" w="124">
                    <a:moveTo>
                      <a:pt x="124" y="15"/>
                    </a:moveTo>
                    <a:lnTo>
                      <a:pt x="0" y="15"/>
                    </a:lnTo>
                    <a:lnTo>
                      <a:pt x="0" y="0"/>
                    </a:lnTo>
                    <a:lnTo>
                      <a:pt x="124" y="0"/>
                    </a:lnTo>
                    <a:lnTo>
                      <a:pt x="124" y="15"/>
                    </a:lnTo>
                    <a:close/>
                    <a:moveTo>
                      <a:pt x="92" y="47"/>
                    </a:moveTo>
                    <a:lnTo>
                      <a:pt x="0" y="47"/>
                    </a:lnTo>
                    <a:lnTo>
                      <a:pt x="0" y="32"/>
                    </a:lnTo>
                    <a:lnTo>
                      <a:pt x="92" y="32"/>
                    </a:lnTo>
                    <a:lnTo>
                      <a:pt x="92" y="47"/>
                    </a:lnTo>
                    <a:close/>
                    <a:moveTo>
                      <a:pt x="124" y="79"/>
                    </a:moveTo>
                    <a:lnTo>
                      <a:pt x="0" y="79"/>
                    </a:lnTo>
                    <a:lnTo>
                      <a:pt x="0" y="64"/>
                    </a:lnTo>
                    <a:lnTo>
                      <a:pt x="124" y="64"/>
                    </a:lnTo>
                    <a:lnTo>
                      <a:pt x="124" y="79"/>
                    </a:lnTo>
                    <a:close/>
                    <a:moveTo>
                      <a:pt x="92" y="111"/>
                    </a:moveTo>
                    <a:lnTo>
                      <a:pt x="0" y="111"/>
                    </a:lnTo>
                    <a:lnTo>
                      <a:pt x="0" y="96"/>
                    </a:lnTo>
                    <a:lnTo>
                      <a:pt x="92" y="96"/>
                    </a:lnTo>
                    <a:lnTo>
                      <a:pt x="92" y="1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07"/>
                                        </p:tgtEl>
                                        <p:attrNameLst>
                                          <p:attrName>style.visibility</p:attrName>
                                        </p:attrNameLst>
                                      </p:cBhvr>
                                      <p:to>
                                        <p:strVal val="visible"/>
                                      </p:to>
                                    </p:set>
                                    <p:anim calcmode="lin" valueType="num">
                                      <p:cBhvr additive="base">
                                        <p:cTn dur="500"/>
                                        <p:tgtEl>
                                          <p:spTgt spid="4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1000"/>
                                  </p:stCondLst>
                                  <p:childTnLst>
                                    <p:set>
                                      <p:cBhvr>
                                        <p:cTn dur="1" fill="hold">
                                          <p:stCondLst>
                                            <p:cond delay="0"/>
                                          </p:stCondLst>
                                        </p:cTn>
                                        <p:tgtEl>
                                          <p:spTgt spid="406"/>
                                        </p:tgtEl>
                                        <p:attrNameLst>
                                          <p:attrName>style.visibility</p:attrName>
                                        </p:attrNameLst>
                                      </p:cBhvr>
                                      <p:to>
                                        <p:strVal val="visible"/>
                                      </p:to>
                                    </p:set>
                                    <p:anim calcmode="lin" valueType="num">
                                      <p:cBhvr additive="base">
                                        <p:cTn dur="1250"/>
                                        <p:tgtEl>
                                          <p:spTgt spid="40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100"/>
                                  </p:stCondLst>
                                  <p:childTnLst>
                                    <p:set>
                                      <p:cBhvr>
                                        <p:cTn dur="1" fill="hold">
                                          <p:stCondLst>
                                            <p:cond delay="0"/>
                                          </p:stCondLst>
                                        </p:cTn>
                                        <p:tgtEl>
                                          <p:spTgt spid="405"/>
                                        </p:tgtEl>
                                        <p:attrNameLst>
                                          <p:attrName>style.visibility</p:attrName>
                                        </p:attrNameLst>
                                      </p:cBhvr>
                                      <p:to>
                                        <p:strVal val="visible"/>
                                      </p:to>
                                    </p:set>
                                    <p:anim calcmode="lin" valueType="num">
                                      <p:cBhvr additive="base">
                                        <p:cTn dur="500"/>
                                        <p:tgtEl>
                                          <p:spTgt spid="40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700"/>
                                  </p:stCondLst>
                                  <p:childTnLst>
                                    <p:set>
                                      <p:cBhvr>
                                        <p:cTn dur="1" fill="hold">
                                          <p:stCondLst>
                                            <p:cond delay="0"/>
                                          </p:stCondLst>
                                        </p:cTn>
                                        <p:tgtEl>
                                          <p:spTgt spid="403"/>
                                        </p:tgtEl>
                                        <p:attrNameLst>
                                          <p:attrName>style.visibility</p:attrName>
                                        </p:attrNameLst>
                                      </p:cBhvr>
                                      <p:to>
                                        <p:strVal val="visible"/>
                                      </p:to>
                                    </p:set>
                                    <p:anim calcmode="lin" valueType="num">
                                      <p:cBhvr additive="base">
                                        <p:cTn dur="500"/>
                                        <p:tgtEl>
                                          <p:spTgt spid="403"/>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2400"/>
                                  </p:stCondLst>
                                  <p:childTnLst>
                                    <p:set>
                                      <p:cBhvr>
                                        <p:cTn dur="1" fill="hold">
                                          <p:stCondLst>
                                            <p:cond delay="0"/>
                                          </p:stCondLst>
                                        </p:cTn>
                                        <p:tgtEl>
                                          <p:spTgt spid="404"/>
                                        </p:tgtEl>
                                        <p:attrNameLst>
                                          <p:attrName>style.visibility</p:attrName>
                                        </p:attrNameLst>
                                      </p:cBhvr>
                                      <p:to>
                                        <p:strVal val="visible"/>
                                      </p:to>
                                    </p:set>
                                    <p:animEffect filter="fade" transition="in">
                                      <p:cBhvr>
                                        <p:cTn dur="500"/>
                                        <p:tgtEl>
                                          <p:spTgt spid="4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415" name="Shape 415"/>
        <p:cNvGrpSpPr/>
        <p:nvPr/>
      </p:nvGrpSpPr>
      <p:grpSpPr>
        <a:xfrm>
          <a:off x="0" y="0"/>
          <a:ext cx="0" cy="0"/>
          <a:chOff x="0" y="0"/>
          <a:chExt cx="0" cy="0"/>
        </a:xfrm>
      </p:grpSpPr>
      <p:sp>
        <p:nvSpPr>
          <p:cNvPr id="416" name="Google Shape;416;p17"/>
          <p:cNvSpPr/>
          <p:nvPr/>
        </p:nvSpPr>
        <p:spPr>
          <a:xfrm>
            <a:off x="462915" y="1499235"/>
            <a:ext cx="6981825" cy="4651375"/>
          </a:xfrm>
          <a:prstGeom prst="rect">
            <a:avLst/>
          </a:prstGeom>
          <a:gradFill>
            <a:gsLst>
              <a:gs pos="0">
                <a:srgbClr val="44587C"/>
              </a:gs>
              <a:gs pos="100000">
                <a:srgbClr val="2D374A"/>
              </a:gs>
            </a:gsLst>
            <a:lin ang="2700000" scaled="0"/>
          </a:gradFill>
          <a:ln>
            <a:noFill/>
          </a:ln>
          <a:effectLst>
            <a:outerShdw blurRad="482600" rotWithShape="0" algn="t" dir="2700000" dist="469900">
              <a:schemeClr val="dk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7" name="Google Shape;417;p17"/>
          <p:cNvSpPr txBox="1"/>
          <p:nvPr/>
        </p:nvSpPr>
        <p:spPr>
          <a:xfrm>
            <a:off x="605790" y="1755140"/>
            <a:ext cx="6696710" cy="1409065"/>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lt1"/>
              </a:buClr>
              <a:buSzPts val="1800"/>
              <a:buFont typeface="Arial"/>
              <a:buNone/>
            </a:pPr>
            <a:r>
              <a:rPr lang="en-US" sz="1800">
                <a:solidFill>
                  <a:schemeClr val="lt1"/>
                </a:solidFill>
                <a:latin typeface="Calibri"/>
                <a:ea typeface="Calibri"/>
                <a:cs typeface="Calibri"/>
                <a:sym typeface="Calibri"/>
              </a:rPr>
              <a:t>- Đây là lớp cuối cùng trong mô hình mạng CNN. Lớp full connected lấy kết quả cuối cùng từ các lớp tích chập, pooling trước đó,flattening và đưa tới giai đoạn phân loại class. Lớp full connected có đầu vào và đầu ra liên kết với nhau bằng các trọng số như bài toán phân loại. Nếu không có lớp này , CNN không thể đưa ra kết quả dự đoán của bài toán.</a:t>
            </a:r>
            <a:endParaRPr sz="1800">
              <a:solidFill>
                <a:schemeClr val="lt1"/>
              </a:solidFill>
              <a:latin typeface="Calibri"/>
              <a:ea typeface="Calibri"/>
              <a:cs typeface="Calibri"/>
              <a:sym typeface="Calibri"/>
            </a:endParaRPr>
          </a:p>
          <a:p>
            <a:pPr indent="0" lvl="0" marL="0" marR="0" rtl="0" algn="just">
              <a:lnSpc>
                <a:spcPct val="150000"/>
              </a:lnSpc>
              <a:spcBef>
                <a:spcPts val="1000"/>
              </a:spcBef>
              <a:spcAft>
                <a:spcPts val="0"/>
              </a:spcAft>
              <a:buClr>
                <a:schemeClr val="lt1"/>
              </a:buClr>
              <a:buSzPts val="1800"/>
              <a:buFont typeface="Arial"/>
              <a:buNone/>
            </a:pPr>
            <a:r>
              <a:rPr lang="en-US" sz="1800">
                <a:solidFill>
                  <a:schemeClr val="lt1"/>
                </a:solidFill>
                <a:latin typeface="Calibri"/>
                <a:ea typeface="Calibri"/>
                <a:cs typeface="Calibri"/>
                <a:sym typeface="Calibri"/>
              </a:rPr>
              <a:t>- Cách sắp xếp của lớp này tương tự như cách sắp xếp của mạng nơ-ron truyền thống. Do đó mỗi nút trong 1 lớp được kết nối trực tiếp với mọi nút trong cả lớp trước và trong lớp tiếp theo. </a:t>
            </a:r>
            <a:endParaRPr sz="1800">
              <a:solidFill>
                <a:schemeClr val="lt1"/>
              </a:solidFill>
              <a:latin typeface="Calibri"/>
              <a:ea typeface="Calibri"/>
              <a:cs typeface="Calibri"/>
              <a:sym typeface="Calibri"/>
            </a:endParaRPr>
          </a:p>
          <a:p>
            <a:pPr indent="0" lvl="0" marL="0" marR="0" rtl="0" algn="just">
              <a:lnSpc>
                <a:spcPct val="150000"/>
              </a:lnSpc>
              <a:spcBef>
                <a:spcPts val="1000"/>
              </a:spcBef>
              <a:spcAft>
                <a:spcPts val="0"/>
              </a:spcAft>
              <a:buClr>
                <a:schemeClr val="lt1"/>
              </a:buClr>
              <a:buSzPts val="1800"/>
              <a:buFont typeface="Arial"/>
              <a:buNone/>
            </a:pPr>
            <a:r>
              <a:rPr lang="en-US"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sp>
        <p:nvSpPr>
          <p:cNvPr id="418" name="Google Shape;418;p17"/>
          <p:cNvSpPr txBox="1"/>
          <p:nvPr/>
        </p:nvSpPr>
        <p:spPr>
          <a:xfrm>
            <a:off x="9100185" y="5429885"/>
            <a:ext cx="1616710" cy="302895"/>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F2F2F2"/>
              </a:buClr>
              <a:buSzPts val="1200"/>
              <a:buFont typeface="Arial"/>
              <a:buNone/>
            </a:pPr>
            <a:r>
              <a:rPr lang="en-US" sz="1200">
                <a:solidFill>
                  <a:srgbClr val="F2F2F2"/>
                </a:solidFill>
                <a:latin typeface="Calibri"/>
                <a:ea typeface="Calibri"/>
                <a:cs typeface="Calibri"/>
                <a:sym typeface="Calibri"/>
              </a:rPr>
              <a:t>Hình minh họa</a:t>
            </a:r>
            <a:endParaRPr sz="1200">
              <a:solidFill>
                <a:srgbClr val="F2F2F2"/>
              </a:solidFill>
              <a:latin typeface="Calibri"/>
              <a:ea typeface="Calibri"/>
              <a:cs typeface="Calibri"/>
              <a:sym typeface="Calibri"/>
            </a:endParaRPr>
          </a:p>
        </p:txBody>
      </p:sp>
      <p:pic>
        <p:nvPicPr>
          <p:cNvPr descr="D:\Picture333.pngPicture333" id="419" name="Google Shape;419;p17"/>
          <p:cNvPicPr preferRelativeResize="0"/>
          <p:nvPr>
            <p:ph idx="2" type="pic"/>
          </p:nvPr>
        </p:nvPicPr>
        <p:blipFill rotWithShape="1">
          <a:blip r:embed="rId3">
            <a:alphaModFix/>
          </a:blip>
          <a:srcRect b="0" l="0" r="0" t="0"/>
          <a:stretch/>
        </p:blipFill>
        <p:spPr>
          <a:xfrm>
            <a:off x="7759700" y="2484755"/>
            <a:ext cx="3917315" cy="2945130"/>
          </a:xfrm>
          <a:prstGeom prst="rect">
            <a:avLst/>
          </a:prstGeom>
          <a:gradFill>
            <a:gsLst>
              <a:gs pos="0">
                <a:srgbClr val="FF8F68"/>
              </a:gs>
              <a:gs pos="100000">
                <a:srgbClr val="EC354A"/>
              </a:gs>
            </a:gsLst>
            <a:lin ang="2700000" scaled="0"/>
          </a:gradFill>
          <a:ln>
            <a:noFill/>
          </a:ln>
          <a:effectLst>
            <a:outerShdw blurRad="482600" rotWithShape="0" algn="t" dir="2700000" dist="469900">
              <a:schemeClr val="dk1">
                <a:alpha val="40000"/>
              </a:schemeClr>
            </a:outerShdw>
          </a:effectLst>
        </p:spPr>
      </p:pic>
      <p:grpSp>
        <p:nvGrpSpPr>
          <p:cNvPr id="420" name="Google Shape;420;p17"/>
          <p:cNvGrpSpPr/>
          <p:nvPr/>
        </p:nvGrpSpPr>
        <p:grpSpPr>
          <a:xfrm>
            <a:off x="329406" y="248321"/>
            <a:ext cx="5995443" cy="565512"/>
            <a:chOff x="329406" y="248321"/>
            <a:chExt cx="5995443" cy="565512"/>
          </a:xfrm>
        </p:grpSpPr>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421" name="Google Shape;421;p17"/>
            <p:cNvSpPr txBox="1"/>
            <p:nvPr/>
          </p:nvSpPr>
          <p:spPr>
            <a:xfrm>
              <a:off x="894964" y="308618"/>
              <a:ext cx="5429885" cy="445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rgbClr val="FF8F68"/>
                  </a:solidFill>
                  <a:latin typeface="Calibri"/>
                  <a:ea typeface="Calibri"/>
                  <a:cs typeface="Calibri"/>
                  <a:sym typeface="Calibri"/>
                </a:rPr>
                <a:t>2.2.2.4. Lớp kết nối đầy đủ - Full Connected</a:t>
              </a:r>
              <a:endParaRPr b="1" sz="2300">
                <a:solidFill>
                  <a:srgbClr val="FF8F68"/>
                </a:solidFill>
                <a:latin typeface="Calibri"/>
                <a:ea typeface="Calibri"/>
                <a:cs typeface="Calibri"/>
                <a:sym typeface="Calibri"/>
              </a:endParaRPr>
            </a:p>
          </p:txBody>
        </p:sp>
        <p:grpSp>
          <p:nvGrpSpPr>
            <p:cNvPr id="422" name="Google Shape;422;p17"/>
            <p:cNvGrpSpPr/>
            <p:nvPr/>
          </p:nvGrpSpPr>
          <p:grpSpPr>
            <a:xfrm>
              <a:off x="329406" y="248321"/>
              <a:ext cx="565512" cy="565512"/>
              <a:chOff x="329406" y="248321"/>
              <a:chExt cx="565512" cy="565512"/>
            </a:xfrm>
          </p:grpSpPr>
          <p:sp>
            <p:nvSpPr>
              <p:cNvPr id="423" name="Google Shape;423;p17"/>
              <p:cNvSpPr/>
              <p:nvPr/>
            </p:nvSpPr>
            <p:spPr>
              <a:xfrm>
                <a:off x="329406" y="248321"/>
                <a:ext cx="565512" cy="565512"/>
              </a:xfrm>
              <a:prstGeom prst="ellipse">
                <a:avLst/>
              </a:prstGeom>
              <a:gradFill>
                <a:gsLst>
                  <a:gs pos="0">
                    <a:srgbClr val="FF8F68"/>
                  </a:gs>
                  <a:gs pos="97000">
                    <a:srgbClr val="EC354A"/>
                  </a:gs>
                  <a:gs pos="100000">
                    <a:srgbClr val="EC354A"/>
                  </a:gs>
                </a:gsLst>
                <a:path path="circle">
                  <a:fillToRect b="50%" l="50%" r="50%" t="50%"/>
                </a:path>
                <a:tileRect/>
              </a:gradFill>
              <a:ln>
                <a:noFill/>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17"/>
              <p:cNvSpPr/>
              <p:nvPr/>
            </p:nvSpPr>
            <p:spPr>
              <a:xfrm flipH="1" rot="10800000">
                <a:off x="463111" y="397651"/>
                <a:ext cx="298104" cy="266852"/>
              </a:xfrm>
              <a:custGeom>
                <a:rect b="b" l="l" r="r" t="t"/>
                <a:pathLst>
                  <a:path extrusionOk="0" h="111" w="124">
                    <a:moveTo>
                      <a:pt x="124" y="15"/>
                    </a:moveTo>
                    <a:lnTo>
                      <a:pt x="0" y="15"/>
                    </a:lnTo>
                    <a:lnTo>
                      <a:pt x="0" y="0"/>
                    </a:lnTo>
                    <a:lnTo>
                      <a:pt x="124" y="0"/>
                    </a:lnTo>
                    <a:lnTo>
                      <a:pt x="124" y="15"/>
                    </a:lnTo>
                    <a:close/>
                    <a:moveTo>
                      <a:pt x="92" y="47"/>
                    </a:moveTo>
                    <a:lnTo>
                      <a:pt x="0" y="47"/>
                    </a:lnTo>
                    <a:lnTo>
                      <a:pt x="0" y="32"/>
                    </a:lnTo>
                    <a:lnTo>
                      <a:pt x="92" y="32"/>
                    </a:lnTo>
                    <a:lnTo>
                      <a:pt x="92" y="47"/>
                    </a:lnTo>
                    <a:close/>
                    <a:moveTo>
                      <a:pt x="124" y="79"/>
                    </a:moveTo>
                    <a:lnTo>
                      <a:pt x="0" y="79"/>
                    </a:lnTo>
                    <a:lnTo>
                      <a:pt x="0" y="64"/>
                    </a:lnTo>
                    <a:lnTo>
                      <a:pt x="124" y="64"/>
                    </a:lnTo>
                    <a:lnTo>
                      <a:pt x="124" y="79"/>
                    </a:lnTo>
                    <a:close/>
                    <a:moveTo>
                      <a:pt x="92" y="111"/>
                    </a:moveTo>
                    <a:lnTo>
                      <a:pt x="0" y="111"/>
                    </a:lnTo>
                    <a:lnTo>
                      <a:pt x="0" y="96"/>
                    </a:lnTo>
                    <a:lnTo>
                      <a:pt x="92" y="96"/>
                    </a:lnTo>
                    <a:lnTo>
                      <a:pt x="92" y="1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20"/>
                                        </p:tgtEl>
                                        <p:attrNameLst>
                                          <p:attrName>style.visibility</p:attrName>
                                        </p:attrNameLst>
                                      </p:cBhvr>
                                      <p:to>
                                        <p:strVal val="visible"/>
                                      </p:to>
                                    </p:set>
                                    <p:anim calcmode="lin" valueType="num">
                                      <p:cBhvr additive="base">
                                        <p:cTn dur="500"/>
                                        <p:tgtEl>
                                          <p:spTgt spid="4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500"/>
                                  </p:stCondLst>
                                  <p:childTnLst>
                                    <p:set>
                                      <p:cBhvr>
                                        <p:cTn dur="1" fill="hold">
                                          <p:stCondLst>
                                            <p:cond delay="0"/>
                                          </p:stCondLst>
                                        </p:cTn>
                                        <p:tgtEl>
                                          <p:spTgt spid="416"/>
                                        </p:tgtEl>
                                        <p:attrNameLst>
                                          <p:attrName>style.visibility</p:attrName>
                                        </p:attrNameLst>
                                      </p:cBhvr>
                                      <p:to>
                                        <p:strVal val="visible"/>
                                      </p:to>
                                    </p:set>
                                    <p:anim calcmode="lin" valueType="num">
                                      <p:cBhvr additive="base">
                                        <p:cTn dur="1000"/>
                                        <p:tgtEl>
                                          <p:spTgt spid="416"/>
                                        </p:tgtEl>
                                        <p:attrNameLst>
                                          <p:attrName>ppt_y</p:attrName>
                                        </p:attrNameLst>
                                      </p:cBhvr>
                                      <p:tavLst>
                                        <p:tav fmla="" tm="0">
                                          <p:val>
                                            <p:strVal val="#ppt_y+1"/>
                                          </p:val>
                                        </p:tav>
                                        <p:tav fmla="" tm="100000">
                                          <p:val>
                                            <p:strVal val="#ppt_y"/>
                                          </p:val>
                                        </p:tav>
                                      </p:tavLst>
                                    </p:anim>
                                  </p:childTnLst>
                                </p:cTn>
                              </p:par>
                              <p:par>
                                <p:cTn fill="hold" nodeType="withEffect" presetClass="entr" presetID="1" presetSubtype="0">
                                  <p:stCondLst>
                                    <p:cond delay="1500"/>
                                  </p:stCondLst>
                                  <p:childTnLst>
                                    <p:set>
                                      <p:cBhvr>
                                        <p:cTn dur="1" fill="hold">
                                          <p:stCondLst>
                                            <p:cond delay="0"/>
                                          </p:stCondLst>
                                        </p:cTn>
                                        <p:tgtEl>
                                          <p:spTgt spid="417"/>
                                        </p:tgtEl>
                                        <p:attrNameLst>
                                          <p:attrName>style.visibility</p:attrName>
                                        </p:attrNameLst>
                                      </p:cBhvr>
                                      <p:to>
                                        <p:strVal val="visible"/>
                                      </p:to>
                                    </p:set>
                                  </p:childTnLst>
                                </p:cTn>
                              </p:par>
                              <p:par>
                                <p:cTn fill="hold" nodeType="withEffect" presetClass="entr" presetID="2" presetSubtype="4">
                                  <p:stCondLst>
                                    <p:cond delay="1000"/>
                                  </p:stCondLst>
                                  <p:childTnLst>
                                    <p:set>
                                      <p:cBhvr>
                                        <p:cTn dur="1" fill="hold">
                                          <p:stCondLst>
                                            <p:cond delay="0"/>
                                          </p:stCondLst>
                                        </p:cTn>
                                        <p:tgtEl>
                                          <p:spTgt spid="419"/>
                                        </p:tgtEl>
                                        <p:attrNameLst>
                                          <p:attrName>style.visibility</p:attrName>
                                        </p:attrNameLst>
                                      </p:cBhvr>
                                      <p:to>
                                        <p:strVal val="visible"/>
                                      </p:to>
                                    </p:set>
                                    <p:anim calcmode="lin" valueType="num">
                                      <p:cBhvr additive="base">
                                        <p:cTn dur="500"/>
                                        <p:tgtEl>
                                          <p:spTgt spid="41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100"/>
                                  </p:stCondLst>
                                  <p:childTnLst>
                                    <p:set>
                                      <p:cBhvr>
                                        <p:cTn dur="1" fill="hold">
                                          <p:stCondLst>
                                            <p:cond delay="0"/>
                                          </p:stCondLst>
                                        </p:cTn>
                                        <p:tgtEl>
                                          <p:spTgt spid="418"/>
                                        </p:tgtEl>
                                        <p:attrNameLst>
                                          <p:attrName>style.visibility</p:attrName>
                                        </p:attrNameLst>
                                      </p:cBhvr>
                                      <p:to>
                                        <p:strVal val="visible"/>
                                      </p:to>
                                    </p:set>
                                    <p:anim calcmode="lin" valueType="num">
                                      <p:cBhvr additive="base">
                                        <p:cTn dur="500"/>
                                        <p:tgtEl>
                                          <p:spTgt spid="41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429" name="Shape 429"/>
        <p:cNvGrpSpPr/>
        <p:nvPr/>
      </p:nvGrpSpPr>
      <p:grpSpPr>
        <a:xfrm>
          <a:off x="0" y="0"/>
          <a:ext cx="0" cy="0"/>
          <a:chOff x="0" y="0"/>
          <a:chExt cx="0" cy="0"/>
        </a:xfrm>
      </p:grpSpPr>
      <p:sp>
        <p:nvSpPr>
          <p:cNvPr id="430" name="Google Shape;430;p18"/>
          <p:cNvSpPr/>
          <p:nvPr/>
        </p:nvSpPr>
        <p:spPr>
          <a:xfrm rot="-6352672">
            <a:off x="4814112" y="-748260"/>
            <a:ext cx="8723458" cy="8723458"/>
          </a:xfrm>
          <a:prstGeom prst="ellipse">
            <a:avLst/>
          </a:prstGeom>
          <a:noFill/>
          <a:ln cap="flat" cmpd="sng" w="25400">
            <a:solidFill>
              <a:srgbClr val="FF8F6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18"/>
          <p:cNvSpPr/>
          <p:nvPr/>
        </p:nvSpPr>
        <p:spPr>
          <a:xfrm>
            <a:off x="-318972" y="-280987"/>
            <a:ext cx="5723421" cy="5723421"/>
          </a:xfrm>
          <a:prstGeom prst="ellipse">
            <a:avLst/>
          </a:prstGeom>
          <a:gradFill>
            <a:gsLst>
              <a:gs pos="0">
                <a:srgbClr val="FF8F68"/>
              </a:gs>
              <a:gs pos="97000">
                <a:srgbClr val="EC354A"/>
              </a:gs>
              <a:gs pos="100000">
                <a:srgbClr val="EC354A"/>
              </a:gs>
            </a:gsLst>
            <a:path path="circle">
              <a:fillToRect l="100%" t="100%"/>
            </a:path>
            <a:tileRect b="-100%" r="-100%"/>
          </a:gradFill>
          <a:ln>
            <a:noFill/>
          </a:ln>
          <a:effectLst>
            <a:outerShdw blurRad="381000" rotWithShape="0" algn="tl" dir="189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32" name="Google Shape;432;p18"/>
          <p:cNvPicPr preferRelativeResize="0"/>
          <p:nvPr/>
        </p:nvPicPr>
        <p:blipFill rotWithShape="1">
          <a:blip r:embed="rId3">
            <a:alphaModFix/>
          </a:blip>
          <a:srcRect b="0" l="0" r="0" t="0"/>
          <a:stretch/>
        </p:blipFill>
        <p:spPr>
          <a:xfrm>
            <a:off x="572262" y="36513"/>
            <a:ext cx="5718047" cy="6858000"/>
          </a:xfrm>
          <a:prstGeom prst="rect">
            <a:avLst/>
          </a:prstGeom>
          <a:noFill/>
          <a:ln>
            <a:noFill/>
          </a:ln>
        </p:spPr>
      </p:pic>
      <p:sp>
        <p:nvSpPr>
          <p:cNvPr id="433" name="Google Shape;433;p18"/>
          <p:cNvSpPr/>
          <p:nvPr/>
        </p:nvSpPr>
        <p:spPr>
          <a:xfrm rot="-3687122">
            <a:off x="4055680" y="5682138"/>
            <a:ext cx="2697536" cy="2697536"/>
          </a:xfrm>
          <a:prstGeom prst="ellipse">
            <a:avLst/>
          </a:prstGeom>
          <a:noFill/>
          <a:ln cap="flat" cmpd="sng" w="25400">
            <a:solidFill>
              <a:srgbClr val="EC354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4" name="Google Shape;434;p18"/>
          <p:cNvSpPr txBox="1"/>
          <p:nvPr/>
        </p:nvSpPr>
        <p:spPr>
          <a:xfrm>
            <a:off x="6077803" y="1603280"/>
            <a:ext cx="4861328" cy="19380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FF8F68"/>
                </a:solidFill>
                <a:latin typeface="Calibri"/>
                <a:ea typeface="Calibri"/>
                <a:cs typeface="Calibri"/>
                <a:sym typeface="Calibri"/>
              </a:rPr>
              <a:t>XÂY DỰNG BÀI TOÁN, CHẠY THỬ NGHIỆM VÀ KẾT LUẬN</a:t>
            </a:r>
            <a:endParaRPr b="1" sz="4000">
              <a:solidFill>
                <a:srgbClr val="FF8F68"/>
              </a:solidFill>
              <a:latin typeface="Calibri"/>
              <a:ea typeface="Calibri"/>
              <a:cs typeface="Calibri"/>
              <a:sym typeface="Calibri"/>
            </a:endParaRPr>
          </a:p>
        </p:txBody>
      </p:sp>
      <p:sp>
        <p:nvSpPr>
          <p:cNvPr id="435" name="Google Shape;435;p18"/>
          <p:cNvSpPr txBox="1"/>
          <p:nvPr/>
        </p:nvSpPr>
        <p:spPr>
          <a:xfrm>
            <a:off x="6077494" y="3792043"/>
            <a:ext cx="4620987" cy="82994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1600">
                <a:solidFill>
                  <a:schemeClr val="lt1"/>
                </a:solidFill>
                <a:latin typeface="Calibri"/>
                <a:ea typeface="Calibri"/>
                <a:cs typeface="Calibri"/>
                <a:sym typeface="Calibri"/>
              </a:rPr>
              <a:t>3.1. XÂY DỰNG CHƯƠNG TRÌNH BÀI TOÁN.</a:t>
            </a:r>
            <a:endParaRPr sz="1600">
              <a:solidFill>
                <a:schemeClr val="lt1"/>
              </a:solidFill>
              <a:latin typeface="Calibri"/>
              <a:ea typeface="Calibri"/>
              <a:cs typeface="Calibri"/>
              <a:sym typeface="Calibri"/>
            </a:endParaRPr>
          </a:p>
          <a:p>
            <a:pPr indent="0" lvl="0" marL="0" marR="0" rtl="0" algn="just">
              <a:lnSpc>
                <a:spcPct val="150000"/>
              </a:lnSpc>
              <a:spcBef>
                <a:spcPts val="0"/>
              </a:spcBef>
              <a:spcAft>
                <a:spcPts val="0"/>
              </a:spcAft>
              <a:buNone/>
            </a:pPr>
            <a:r>
              <a:rPr lang="en-US" sz="1600">
                <a:solidFill>
                  <a:schemeClr val="lt1"/>
                </a:solidFill>
                <a:latin typeface="Calibri"/>
                <a:ea typeface="Calibri"/>
                <a:cs typeface="Calibri"/>
                <a:sym typeface="Calibri"/>
              </a:rPr>
              <a:t>3.2. CHẠY THỬ NGHIỆM VÀ KẾT LUẬN. </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5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500"/>
                                        <p:tgtEl>
                                          <p:spTgt spid="43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750"/>
                                        <p:tgtEl>
                                          <p:spTgt spid="430"/>
                                        </p:tgtEl>
                                      </p:cBhvr>
                                    </p:animEffect>
                                  </p:childTnLst>
                                </p:cTn>
                              </p:par>
                              <p:par>
                                <p:cTn fill="hold" nodeType="withEffect" presetClass="emph" presetID="8" presetSubtype="0">
                                  <p:stCondLst>
                                    <p:cond delay="250"/>
                                  </p:stCondLst>
                                  <p:childTnLst>
                                    <p:animRot by="-21600000">
                                      <p:cBhvr>
                                        <p:cTn dur="1000" fill="hold"/>
                                        <p:tgtEl>
                                          <p:spTgt spid="430"/>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750"/>
                                        <p:tgtEl>
                                          <p:spTgt spid="433"/>
                                        </p:tgtEl>
                                      </p:cBhvr>
                                    </p:animEffect>
                                  </p:childTnLst>
                                </p:cTn>
                              </p:par>
                              <p:par>
                                <p:cTn fill="hold" nodeType="withEffect" presetClass="emph" presetID="8" presetSubtype="0">
                                  <p:stCondLst>
                                    <p:cond delay="250"/>
                                  </p:stCondLst>
                                  <p:childTnLst>
                                    <p:animRot by="-21600000">
                                      <p:cBhvr>
                                        <p:cTn dur="1000" fill="hold"/>
                                        <p:tgtEl>
                                          <p:spTgt spid="433"/>
                                        </p:tgtEl>
                                        <p:attrNameLst>
                                          <p:attrName>r</p:attrName>
                                        </p:attrNameLst>
                                      </p:cBhvr>
                                    </p:animRo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500"/>
                                        <p:tgtEl>
                                          <p:spTgt spid="43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250"/>
                                        <p:tgtEl>
                                          <p:spTgt spid="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439" name="Shape 439"/>
        <p:cNvGrpSpPr/>
        <p:nvPr/>
      </p:nvGrpSpPr>
      <p:grpSpPr>
        <a:xfrm>
          <a:off x="0" y="0"/>
          <a:ext cx="0" cy="0"/>
          <a:chOff x="0" y="0"/>
          <a:chExt cx="0" cy="0"/>
        </a:xfrm>
      </p:grpSpPr>
      <p:sp>
        <p:nvSpPr>
          <p:cNvPr id="440" name="Google Shape;440;p19"/>
          <p:cNvSpPr/>
          <p:nvPr/>
        </p:nvSpPr>
        <p:spPr>
          <a:xfrm>
            <a:off x="0" y="0"/>
            <a:ext cx="12192000" cy="2838450"/>
          </a:xfrm>
          <a:prstGeom prst="rect">
            <a:avLst/>
          </a:prstGeom>
          <a:gradFill>
            <a:gsLst>
              <a:gs pos="0">
                <a:srgbClr val="2D374A"/>
              </a:gs>
              <a:gs pos="100000">
                <a:srgbClr val="3A4B6A"/>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0">
              <a:solidFill>
                <a:schemeClr val="dk1"/>
              </a:solidFill>
              <a:latin typeface="Calibri"/>
              <a:ea typeface="Calibri"/>
              <a:cs typeface="Calibri"/>
              <a:sym typeface="Calibri"/>
            </a:endParaRPr>
          </a:p>
        </p:txBody>
      </p:sp>
      <p:cxnSp>
        <p:nvCxnSpPr>
          <p:cNvPr id="441" name="Google Shape;441;p19"/>
          <p:cNvCxnSpPr/>
          <p:nvPr/>
        </p:nvCxnSpPr>
        <p:spPr>
          <a:xfrm>
            <a:off x="2833160" y="2528484"/>
            <a:ext cx="474" cy="685800"/>
          </a:xfrm>
          <a:prstGeom prst="straightConnector1">
            <a:avLst/>
          </a:prstGeom>
          <a:noFill/>
          <a:ln cap="flat" cmpd="sng" w="12700">
            <a:solidFill>
              <a:schemeClr val="lt1"/>
            </a:solidFill>
            <a:prstDash val="solid"/>
            <a:miter lim="800000"/>
            <a:headEnd len="sm" w="sm" type="none"/>
            <a:tailEnd len="sm" w="sm" type="none"/>
          </a:ln>
        </p:spPr>
      </p:cxnSp>
      <p:sp>
        <p:nvSpPr>
          <p:cNvPr id="442" name="Google Shape;442;p19"/>
          <p:cNvSpPr txBox="1"/>
          <p:nvPr/>
        </p:nvSpPr>
        <p:spPr>
          <a:xfrm>
            <a:off x="1279770" y="3414830"/>
            <a:ext cx="1100455" cy="3073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Tìm kiếm</a:t>
            </a:r>
            <a:endParaRPr b="1" sz="2000">
              <a:solidFill>
                <a:schemeClr val="lt1"/>
              </a:solidFill>
              <a:latin typeface="Calibri"/>
              <a:ea typeface="Calibri"/>
              <a:cs typeface="Calibri"/>
              <a:sym typeface="Calibri"/>
            </a:endParaRPr>
          </a:p>
        </p:txBody>
      </p:sp>
      <p:sp>
        <p:nvSpPr>
          <p:cNvPr id="443" name="Google Shape;443;p19"/>
          <p:cNvSpPr txBox="1"/>
          <p:nvPr/>
        </p:nvSpPr>
        <p:spPr>
          <a:xfrm>
            <a:off x="1279770" y="5553155"/>
            <a:ext cx="1127760" cy="6153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Hình ảnh</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minh họa</a:t>
            </a:r>
            <a:endParaRPr b="1" sz="2000">
              <a:solidFill>
                <a:schemeClr val="lt1"/>
              </a:solidFill>
              <a:latin typeface="Calibri"/>
              <a:ea typeface="Calibri"/>
              <a:cs typeface="Calibri"/>
              <a:sym typeface="Calibri"/>
            </a:endParaRPr>
          </a:p>
        </p:txBody>
      </p:sp>
      <p:sp>
        <p:nvSpPr>
          <p:cNvPr id="444" name="Google Shape;444;p19"/>
          <p:cNvSpPr txBox="1"/>
          <p:nvPr/>
        </p:nvSpPr>
        <p:spPr>
          <a:xfrm flipH="1">
            <a:off x="3507740" y="2863850"/>
            <a:ext cx="8328025" cy="184658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1600">
                <a:solidFill>
                  <a:schemeClr val="lt1"/>
                </a:solidFill>
                <a:latin typeface="Calibri"/>
                <a:ea typeface="Calibri"/>
                <a:cs typeface="Calibri"/>
                <a:sym typeface="Calibri"/>
              </a:rPr>
              <a:t>- Chúng em sẽ sử dụng tập dữ liệu công khai có sẵn tại trang kaggle. Đó là tập dữ liệu Traffic Signs Dataset.</a:t>
            </a:r>
            <a:endParaRPr sz="16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600">
                <a:solidFill>
                  <a:schemeClr val="lt1"/>
                </a:solidFill>
                <a:latin typeface="Calibri"/>
                <a:ea typeface="Calibri"/>
                <a:cs typeface="Calibri"/>
                <a:sym typeface="Calibri"/>
              </a:rPr>
              <a:t>- Tập dữ liệu chứa hơn 1400 + 120(nhóm chúng em tự chụp) hình ảnh về các biển báo giao thông khác nhau, nó được phân loại thành 43 lớp. Dữ liệu phân chia khá là không đồng đều, một số lớp có rất nhiều hình ảnh trong khi một số lớp lại có rất ít. Tập dữ liệu có một thư mục train chứa các hình ảnh bên trong mỗi lớp và một thư mục test chứa các hình ảnh dùng để thử nghiệm mô hình. </a:t>
            </a:r>
            <a:endParaRPr sz="1600">
              <a:solidFill>
                <a:schemeClr val="lt1"/>
              </a:solidFill>
              <a:latin typeface="Calibri"/>
              <a:ea typeface="Calibri"/>
              <a:cs typeface="Calibri"/>
              <a:sym typeface="Calibri"/>
            </a:endParaRPr>
          </a:p>
        </p:txBody>
      </p:sp>
      <p:sp>
        <p:nvSpPr>
          <p:cNvPr id="445" name="Google Shape;445;p19"/>
          <p:cNvSpPr txBox="1"/>
          <p:nvPr/>
        </p:nvSpPr>
        <p:spPr>
          <a:xfrm>
            <a:off x="4251409" y="1518486"/>
            <a:ext cx="4911090" cy="55372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rgbClr val="FF8F68"/>
                </a:solidFill>
                <a:latin typeface="Calibri"/>
                <a:ea typeface="Calibri"/>
                <a:cs typeface="Calibri"/>
                <a:sym typeface="Calibri"/>
              </a:rPr>
              <a:t>3.1.1. Tập dữ liệu sử dụng</a:t>
            </a:r>
            <a:endParaRPr sz="2400">
              <a:solidFill>
                <a:schemeClr val="lt1"/>
              </a:solidFill>
              <a:latin typeface="Calibri"/>
              <a:ea typeface="Calibri"/>
              <a:cs typeface="Calibri"/>
              <a:sym typeface="Calibri"/>
            </a:endParaRPr>
          </a:p>
        </p:txBody>
      </p:sp>
      <p:cxnSp>
        <p:nvCxnSpPr>
          <p:cNvPr id="446" name="Google Shape;446;p19"/>
          <p:cNvCxnSpPr>
            <a:endCxn id="447" idx="0"/>
          </p:cNvCxnSpPr>
          <p:nvPr/>
        </p:nvCxnSpPr>
        <p:spPr>
          <a:xfrm flipH="1">
            <a:off x="2824507" y="3759177"/>
            <a:ext cx="10200" cy="1761000"/>
          </a:xfrm>
          <a:prstGeom prst="straightConnector1">
            <a:avLst/>
          </a:prstGeom>
          <a:noFill/>
          <a:ln cap="flat" cmpd="sng" w="12700">
            <a:solidFill>
              <a:schemeClr val="lt1"/>
            </a:solidFill>
            <a:prstDash val="solid"/>
            <a:miter lim="800000"/>
            <a:headEnd len="sm" w="sm" type="none"/>
            <a:tailEnd len="sm" w="sm" type="none"/>
          </a:ln>
        </p:spPr>
      </p:cxnSp>
      <p:cxnSp>
        <p:nvCxnSpPr>
          <p:cNvPr id="448" name="Google Shape;448;p19"/>
          <p:cNvCxnSpPr/>
          <p:nvPr/>
        </p:nvCxnSpPr>
        <p:spPr>
          <a:xfrm>
            <a:off x="2824480" y="6055360"/>
            <a:ext cx="9525" cy="812800"/>
          </a:xfrm>
          <a:prstGeom prst="straightConnector1">
            <a:avLst/>
          </a:prstGeom>
          <a:noFill/>
          <a:ln cap="flat" cmpd="sng" w="12700">
            <a:solidFill>
              <a:schemeClr val="lt1"/>
            </a:solidFill>
            <a:prstDash val="solid"/>
            <a:miter lim="800000"/>
            <a:headEnd len="sm" w="sm" type="none"/>
            <a:tailEnd len="sm" w="sm" type="none"/>
          </a:ln>
        </p:spPr>
      </p:cxnSp>
      <p:pic>
        <p:nvPicPr>
          <p:cNvPr descr="D:\Picture3122.pngPicture3122" id="449" name="Google Shape;449;p19"/>
          <p:cNvPicPr preferRelativeResize="0"/>
          <p:nvPr>
            <p:ph idx="2" type="pic"/>
          </p:nvPr>
        </p:nvPicPr>
        <p:blipFill rotWithShape="1">
          <a:blip r:embed="rId3">
            <a:alphaModFix/>
          </a:blip>
          <a:srcRect b="0" l="0" r="0" t="0"/>
          <a:stretch/>
        </p:blipFill>
        <p:spPr>
          <a:xfrm>
            <a:off x="3542030" y="4955540"/>
            <a:ext cx="2169795" cy="1756410"/>
          </a:xfrm>
          <a:prstGeom prst="rect">
            <a:avLst/>
          </a:prstGeom>
          <a:gradFill>
            <a:gsLst>
              <a:gs pos="0">
                <a:srgbClr val="FF8F68"/>
              </a:gs>
              <a:gs pos="100000">
                <a:srgbClr val="EC354A"/>
              </a:gs>
            </a:gsLst>
            <a:lin ang="2700000" scaled="0"/>
          </a:gradFill>
          <a:ln>
            <a:noFill/>
          </a:ln>
          <a:effectLst>
            <a:outerShdw blurRad="254000" rotWithShape="0" algn="t" dir="2700000" dist="127000">
              <a:srgbClr val="000000">
                <a:alpha val="40000"/>
              </a:srgbClr>
            </a:outerShdw>
          </a:effectLst>
        </p:spPr>
      </p:pic>
      <p:pic>
        <p:nvPicPr>
          <p:cNvPr descr="D:\DOWNLOAD\istockphoto-1317396436-170667a.jpgistockphoto-1317396436-170667a" id="450" name="Google Shape;450;p19"/>
          <p:cNvPicPr preferRelativeResize="0"/>
          <p:nvPr>
            <p:ph idx="3" type="pic"/>
          </p:nvPr>
        </p:nvPicPr>
        <p:blipFill rotWithShape="1">
          <a:blip r:embed="rId4">
            <a:alphaModFix/>
          </a:blip>
          <a:srcRect b="0" l="0" r="0" t="0"/>
          <a:stretch/>
        </p:blipFill>
        <p:spPr>
          <a:xfrm>
            <a:off x="2011381" y="972203"/>
            <a:ext cx="1645920" cy="1645920"/>
          </a:xfrm>
          <a:prstGeom prst="ellipse">
            <a:avLst/>
          </a:prstGeom>
          <a:blipFill rotWithShape="1">
            <a:blip r:embed="rId4">
              <a:alphaModFix/>
            </a:blip>
            <a:stretch>
              <a:fillRect b="35999" l="36000" r="35999" t="36000"/>
            </a:stretch>
          </a:blipFill>
          <a:ln cap="flat" cmpd="sng" w="76200">
            <a:solidFill>
              <a:srgbClr val="EC354A"/>
            </a:solidFill>
            <a:prstDash val="solid"/>
            <a:round/>
            <a:headEnd len="sm" w="sm" type="none"/>
            <a:tailEnd len="sm" w="sm" type="none"/>
          </a:ln>
          <a:effectLst>
            <a:outerShdw blurRad="482600" rotWithShape="0" algn="t" dir="2700000" dist="254000">
              <a:srgbClr val="000000">
                <a:alpha val="40000"/>
              </a:srgbClr>
            </a:outerShdw>
          </a:effectLst>
        </p:spPr>
      </p:pic>
      <p:pic>
        <p:nvPicPr>
          <p:cNvPr descr="D:\Picture3123.pngPicture3123" id="451" name="Google Shape;451;p19"/>
          <p:cNvPicPr preferRelativeResize="0"/>
          <p:nvPr>
            <p:ph idx="4" type="pic"/>
          </p:nvPr>
        </p:nvPicPr>
        <p:blipFill rotWithShape="1">
          <a:blip r:embed="rId5">
            <a:alphaModFix/>
          </a:blip>
          <a:srcRect b="0" l="0" r="0" t="0"/>
          <a:stretch/>
        </p:blipFill>
        <p:spPr>
          <a:xfrm>
            <a:off x="6105525" y="4955540"/>
            <a:ext cx="2334260" cy="1766570"/>
          </a:xfrm>
          <a:prstGeom prst="rect">
            <a:avLst/>
          </a:prstGeom>
          <a:gradFill>
            <a:gsLst>
              <a:gs pos="0">
                <a:srgbClr val="FF8F68"/>
              </a:gs>
              <a:gs pos="100000">
                <a:srgbClr val="EC354A"/>
              </a:gs>
            </a:gsLst>
            <a:lin ang="2700000" scaled="0"/>
          </a:gradFill>
          <a:ln>
            <a:noFill/>
          </a:ln>
          <a:effectLst>
            <a:outerShdw blurRad="254000" rotWithShape="0" algn="t" dir="2700000" dist="127000">
              <a:srgbClr val="000000">
                <a:alpha val="40000"/>
              </a:srgbClr>
            </a:outerShdw>
          </a:effectLst>
        </p:spPr>
      </p:pic>
      <p:grpSp>
        <p:nvGrpSpPr>
          <p:cNvPr id="452" name="Google Shape;452;p19"/>
          <p:cNvGrpSpPr/>
          <p:nvPr/>
        </p:nvGrpSpPr>
        <p:grpSpPr>
          <a:xfrm>
            <a:off x="329406" y="248321"/>
            <a:ext cx="5881143" cy="565512"/>
            <a:chOff x="329406" y="248321"/>
            <a:chExt cx="5881143" cy="565512"/>
          </a:xfrm>
        </p:grpSpPr>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453" name="Google Shape;453;p19"/>
            <p:cNvSpPr txBox="1"/>
            <p:nvPr/>
          </p:nvSpPr>
          <p:spPr>
            <a:xfrm>
              <a:off x="894964" y="327033"/>
              <a:ext cx="5315585" cy="445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rgbClr val="FF8F68"/>
                  </a:solidFill>
                  <a:latin typeface="Calibri"/>
                  <a:ea typeface="Calibri"/>
                  <a:cs typeface="Calibri"/>
                  <a:sym typeface="Calibri"/>
                </a:rPr>
                <a:t>3.1. XÂY DỰNG CHƯƠNG TRÌNH BÀI TOÁN</a:t>
              </a:r>
              <a:endParaRPr sz="1400">
                <a:solidFill>
                  <a:schemeClr val="lt1"/>
                </a:solidFill>
                <a:latin typeface="Calibri"/>
                <a:ea typeface="Calibri"/>
                <a:cs typeface="Calibri"/>
                <a:sym typeface="Calibri"/>
              </a:endParaRPr>
            </a:p>
          </p:txBody>
        </p:sp>
        <p:grpSp>
          <p:nvGrpSpPr>
            <p:cNvPr id="454" name="Google Shape;454;p19"/>
            <p:cNvGrpSpPr/>
            <p:nvPr/>
          </p:nvGrpSpPr>
          <p:grpSpPr>
            <a:xfrm>
              <a:off x="329406" y="248321"/>
              <a:ext cx="565512" cy="565512"/>
              <a:chOff x="329406" y="248321"/>
              <a:chExt cx="565512" cy="565512"/>
            </a:xfrm>
          </p:grpSpPr>
          <p:sp>
            <p:nvSpPr>
              <p:cNvPr id="455" name="Google Shape;455;p19"/>
              <p:cNvSpPr/>
              <p:nvPr/>
            </p:nvSpPr>
            <p:spPr>
              <a:xfrm>
                <a:off x="329406" y="248321"/>
                <a:ext cx="565512" cy="565512"/>
              </a:xfrm>
              <a:prstGeom prst="ellipse">
                <a:avLst/>
              </a:prstGeom>
              <a:gradFill>
                <a:gsLst>
                  <a:gs pos="0">
                    <a:srgbClr val="FF8F68"/>
                  </a:gs>
                  <a:gs pos="97000">
                    <a:srgbClr val="EC354A"/>
                  </a:gs>
                  <a:gs pos="100000">
                    <a:srgbClr val="EC354A"/>
                  </a:gs>
                </a:gsLst>
                <a:path path="circle">
                  <a:fillToRect b="50%" l="50%" r="50%" t="50%"/>
                </a:path>
                <a:tileRect/>
              </a:gradFill>
              <a:ln>
                <a:noFill/>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 name="Google Shape;456;p19"/>
              <p:cNvSpPr/>
              <p:nvPr/>
            </p:nvSpPr>
            <p:spPr>
              <a:xfrm flipH="1" rot="10800000">
                <a:off x="463111" y="397651"/>
                <a:ext cx="298104" cy="266852"/>
              </a:xfrm>
              <a:custGeom>
                <a:rect b="b" l="l" r="r" t="t"/>
                <a:pathLst>
                  <a:path extrusionOk="0" h="111" w="124">
                    <a:moveTo>
                      <a:pt x="124" y="15"/>
                    </a:moveTo>
                    <a:lnTo>
                      <a:pt x="0" y="15"/>
                    </a:lnTo>
                    <a:lnTo>
                      <a:pt x="0" y="0"/>
                    </a:lnTo>
                    <a:lnTo>
                      <a:pt x="124" y="0"/>
                    </a:lnTo>
                    <a:lnTo>
                      <a:pt x="124" y="15"/>
                    </a:lnTo>
                    <a:close/>
                    <a:moveTo>
                      <a:pt x="92" y="47"/>
                    </a:moveTo>
                    <a:lnTo>
                      <a:pt x="0" y="47"/>
                    </a:lnTo>
                    <a:lnTo>
                      <a:pt x="0" y="32"/>
                    </a:lnTo>
                    <a:lnTo>
                      <a:pt x="92" y="32"/>
                    </a:lnTo>
                    <a:lnTo>
                      <a:pt x="92" y="47"/>
                    </a:lnTo>
                    <a:close/>
                    <a:moveTo>
                      <a:pt x="124" y="79"/>
                    </a:moveTo>
                    <a:lnTo>
                      <a:pt x="0" y="79"/>
                    </a:lnTo>
                    <a:lnTo>
                      <a:pt x="0" y="64"/>
                    </a:lnTo>
                    <a:lnTo>
                      <a:pt x="124" y="64"/>
                    </a:lnTo>
                    <a:lnTo>
                      <a:pt x="124" y="79"/>
                    </a:lnTo>
                    <a:close/>
                    <a:moveTo>
                      <a:pt x="92" y="111"/>
                    </a:moveTo>
                    <a:lnTo>
                      <a:pt x="0" y="111"/>
                    </a:lnTo>
                    <a:lnTo>
                      <a:pt x="0" y="96"/>
                    </a:lnTo>
                    <a:lnTo>
                      <a:pt x="92" y="96"/>
                    </a:lnTo>
                    <a:lnTo>
                      <a:pt x="92" y="1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457" name="Google Shape;457;p19"/>
          <p:cNvGrpSpPr/>
          <p:nvPr/>
        </p:nvGrpSpPr>
        <p:grpSpPr>
          <a:xfrm>
            <a:off x="2505587" y="3206149"/>
            <a:ext cx="648000" cy="648000"/>
            <a:chOff x="2510032" y="3414666"/>
            <a:chExt cx="648000" cy="648000"/>
          </a:xfrm>
        </p:grpSpPr>
        <p:sp>
          <p:nvSpPr>
            <p:cNvPr id="458" name="Google Shape;458;p19"/>
            <p:cNvSpPr/>
            <p:nvPr/>
          </p:nvSpPr>
          <p:spPr>
            <a:xfrm>
              <a:off x="2510032" y="3414666"/>
              <a:ext cx="648000" cy="648000"/>
            </a:xfrm>
            <a:prstGeom prst="ellipse">
              <a:avLst/>
            </a:prstGeom>
            <a:gradFill>
              <a:gsLst>
                <a:gs pos="0">
                  <a:srgbClr val="FF8F68"/>
                </a:gs>
                <a:gs pos="100000">
                  <a:srgbClr val="EC354A"/>
                </a:gs>
              </a:gsLst>
              <a:lin ang="2700000" scaled="0"/>
            </a:gradFill>
            <a:ln>
              <a:noFill/>
            </a:ln>
            <a:effectLst>
              <a:outerShdw blurRad="152400" rotWithShape="0" algn="t" dir="2700000" dist="762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9" name="Google Shape;459;p19"/>
            <p:cNvSpPr/>
            <p:nvPr/>
          </p:nvSpPr>
          <p:spPr>
            <a:xfrm>
              <a:off x="2687081" y="3623815"/>
              <a:ext cx="301303" cy="261283"/>
            </a:xfrm>
            <a:custGeom>
              <a:rect b="b" l="l" r="r" t="t"/>
              <a:pathLst>
                <a:path extrusionOk="0" h="3603" w="4157">
                  <a:moveTo>
                    <a:pt x="3897" y="2831"/>
                  </a:moveTo>
                  <a:lnTo>
                    <a:pt x="3924" y="2836"/>
                  </a:lnTo>
                  <a:lnTo>
                    <a:pt x="3949" y="2848"/>
                  </a:lnTo>
                  <a:lnTo>
                    <a:pt x="3975" y="2867"/>
                  </a:lnTo>
                  <a:lnTo>
                    <a:pt x="3998" y="2892"/>
                  </a:lnTo>
                  <a:lnTo>
                    <a:pt x="4021" y="2923"/>
                  </a:lnTo>
                  <a:lnTo>
                    <a:pt x="4043" y="2957"/>
                  </a:lnTo>
                  <a:lnTo>
                    <a:pt x="4062" y="2995"/>
                  </a:lnTo>
                  <a:lnTo>
                    <a:pt x="4081" y="3035"/>
                  </a:lnTo>
                  <a:lnTo>
                    <a:pt x="4098" y="3078"/>
                  </a:lnTo>
                  <a:lnTo>
                    <a:pt x="4113" y="3120"/>
                  </a:lnTo>
                  <a:lnTo>
                    <a:pt x="4126" y="3163"/>
                  </a:lnTo>
                  <a:lnTo>
                    <a:pt x="4136" y="3205"/>
                  </a:lnTo>
                  <a:lnTo>
                    <a:pt x="4145" y="3246"/>
                  </a:lnTo>
                  <a:lnTo>
                    <a:pt x="4152" y="3284"/>
                  </a:lnTo>
                  <a:lnTo>
                    <a:pt x="4155" y="3317"/>
                  </a:lnTo>
                  <a:lnTo>
                    <a:pt x="4157" y="3346"/>
                  </a:lnTo>
                  <a:lnTo>
                    <a:pt x="4154" y="3388"/>
                  </a:lnTo>
                  <a:lnTo>
                    <a:pt x="4144" y="3427"/>
                  </a:lnTo>
                  <a:lnTo>
                    <a:pt x="4129" y="3464"/>
                  </a:lnTo>
                  <a:lnTo>
                    <a:pt x="4107" y="3498"/>
                  </a:lnTo>
                  <a:lnTo>
                    <a:pt x="4081" y="3528"/>
                  </a:lnTo>
                  <a:lnTo>
                    <a:pt x="4051" y="3554"/>
                  </a:lnTo>
                  <a:lnTo>
                    <a:pt x="4016" y="3574"/>
                  </a:lnTo>
                  <a:lnTo>
                    <a:pt x="3979" y="3590"/>
                  </a:lnTo>
                  <a:lnTo>
                    <a:pt x="3939" y="3599"/>
                  </a:lnTo>
                  <a:lnTo>
                    <a:pt x="3897" y="3603"/>
                  </a:lnTo>
                  <a:lnTo>
                    <a:pt x="3855" y="3599"/>
                  </a:lnTo>
                  <a:lnTo>
                    <a:pt x="3815" y="3590"/>
                  </a:lnTo>
                  <a:lnTo>
                    <a:pt x="3778" y="3574"/>
                  </a:lnTo>
                  <a:lnTo>
                    <a:pt x="3744" y="3554"/>
                  </a:lnTo>
                  <a:lnTo>
                    <a:pt x="3713" y="3528"/>
                  </a:lnTo>
                  <a:lnTo>
                    <a:pt x="3687" y="3498"/>
                  </a:lnTo>
                  <a:lnTo>
                    <a:pt x="3667" y="3464"/>
                  </a:lnTo>
                  <a:lnTo>
                    <a:pt x="3650" y="3427"/>
                  </a:lnTo>
                  <a:lnTo>
                    <a:pt x="3640" y="3388"/>
                  </a:lnTo>
                  <a:lnTo>
                    <a:pt x="3637" y="3346"/>
                  </a:lnTo>
                  <a:lnTo>
                    <a:pt x="3639" y="3317"/>
                  </a:lnTo>
                  <a:lnTo>
                    <a:pt x="3642" y="3284"/>
                  </a:lnTo>
                  <a:lnTo>
                    <a:pt x="3649" y="3246"/>
                  </a:lnTo>
                  <a:lnTo>
                    <a:pt x="3658" y="3205"/>
                  </a:lnTo>
                  <a:lnTo>
                    <a:pt x="3668" y="3163"/>
                  </a:lnTo>
                  <a:lnTo>
                    <a:pt x="3682" y="3120"/>
                  </a:lnTo>
                  <a:lnTo>
                    <a:pt x="3696" y="3078"/>
                  </a:lnTo>
                  <a:lnTo>
                    <a:pt x="3713" y="3035"/>
                  </a:lnTo>
                  <a:lnTo>
                    <a:pt x="3732" y="2995"/>
                  </a:lnTo>
                  <a:lnTo>
                    <a:pt x="3752" y="2957"/>
                  </a:lnTo>
                  <a:lnTo>
                    <a:pt x="3773" y="2923"/>
                  </a:lnTo>
                  <a:lnTo>
                    <a:pt x="3796" y="2892"/>
                  </a:lnTo>
                  <a:lnTo>
                    <a:pt x="3820" y="2867"/>
                  </a:lnTo>
                  <a:lnTo>
                    <a:pt x="3845" y="2848"/>
                  </a:lnTo>
                  <a:lnTo>
                    <a:pt x="3870" y="2836"/>
                  </a:lnTo>
                  <a:lnTo>
                    <a:pt x="3897" y="2831"/>
                  </a:lnTo>
                  <a:close/>
                  <a:moveTo>
                    <a:pt x="910" y="1288"/>
                  </a:moveTo>
                  <a:lnTo>
                    <a:pt x="910" y="2317"/>
                  </a:lnTo>
                  <a:lnTo>
                    <a:pt x="912" y="2338"/>
                  </a:lnTo>
                  <a:lnTo>
                    <a:pt x="921" y="2361"/>
                  </a:lnTo>
                  <a:lnTo>
                    <a:pt x="937" y="2387"/>
                  </a:lnTo>
                  <a:lnTo>
                    <a:pt x="957" y="2411"/>
                  </a:lnTo>
                  <a:lnTo>
                    <a:pt x="983" y="2437"/>
                  </a:lnTo>
                  <a:lnTo>
                    <a:pt x="1015" y="2463"/>
                  </a:lnTo>
                  <a:lnTo>
                    <a:pt x="1053" y="2488"/>
                  </a:lnTo>
                  <a:lnTo>
                    <a:pt x="1096" y="2515"/>
                  </a:lnTo>
                  <a:lnTo>
                    <a:pt x="1146" y="2539"/>
                  </a:lnTo>
                  <a:lnTo>
                    <a:pt x="1201" y="2563"/>
                  </a:lnTo>
                  <a:lnTo>
                    <a:pt x="1263" y="2585"/>
                  </a:lnTo>
                  <a:lnTo>
                    <a:pt x="1331" y="2608"/>
                  </a:lnTo>
                  <a:lnTo>
                    <a:pt x="1403" y="2627"/>
                  </a:lnTo>
                  <a:lnTo>
                    <a:pt x="1483" y="2646"/>
                  </a:lnTo>
                  <a:lnTo>
                    <a:pt x="1567" y="2663"/>
                  </a:lnTo>
                  <a:lnTo>
                    <a:pt x="1658" y="2677"/>
                  </a:lnTo>
                  <a:lnTo>
                    <a:pt x="1754" y="2687"/>
                  </a:lnTo>
                  <a:lnTo>
                    <a:pt x="1856" y="2696"/>
                  </a:lnTo>
                  <a:lnTo>
                    <a:pt x="1965" y="2701"/>
                  </a:lnTo>
                  <a:lnTo>
                    <a:pt x="2079" y="2703"/>
                  </a:lnTo>
                  <a:lnTo>
                    <a:pt x="2193" y="2701"/>
                  </a:lnTo>
                  <a:lnTo>
                    <a:pt x="2300" y="2696"/>
                  </a:lnTo>
                  <a:lnTo>
                    <a:pt x="2403" y="2687"/>
                  </a:lnTo>
                  <a:lnTo>
                    <a:pt x="2500" y="2677"/>
                  </a:lnTo>
                  <a:lnTo>
                    <a:pt x="2591" y="2663"/>
                  </a:lnTo>
                  <a:lnTo>
                    <a:pt x="2675" y="2646"/>
                  </a:lnTo>
                  <a:lnTo>
                    <a:pt x="2755" y="2627"/>
                  </a:lnTo>
                  <a:lnTo>
                    <a:pt x="2827" y="2608"/>
                  </a:lnTo>
                  <a:lnTo>
                    <a:pt x="2894" y="2585"/>
                  </a:lnTo>
                  <a:lnTo>
                    <a:pt x="2955" y="2563"/>
                  </a:lnTo>
                  <a:lnTo>
                    <a:pt x="3012" y="2539"/>
                  </a:lnTo>
                  <a:lnTo>
                    <a:pt x="3060" y="2515"/>
                  </a:lnTo>
                  <a:lnTo>
                    <a:pt x="3105" y="2488"/>
                  </a:lnTo>
                  <a:lnTo>
                    <a:pt x="3142" y="2463"/>
                  </a:lnTo>
                  <a:lnTo>
                    <a:pt x="3174" y="2437"/>
                  </a:lnTo>
                  <a:lnTo>
                    <a:pt x="3201" y="2411"/>
                  </a:lnTo>
                  <a:lnTo>
                    <a:pt x="3222" y="2387"/>
                  </a:lnTo>
                  <a:lnTo>
                    <a:pt x="3236" y="2361"/>
                  </a:lnTo>
                  <a:lnTo>
                    <a:pt x="3245" y="2338"/>
                  </a:lnTo>
                  <a:lnTo>
                    <a:pt x="3247" y="2317"/>
                  </a:lnTo>
                  <a:lnTo>
                    <a:pt x="3247" y="1288"/>
                  </a:lnTo>
                  <a:lnTo>
                    <a:pt x="2166" y="1535"/>
                  </a:lnTo>
                  <a:lnTo>
                    <a:pt x="2123" y="1543"/>
                  </a:lnTo>
                  <a:lnTo>
                    <a:pt x="2079" y="1545"/>
                  </a:lnTo>
                  <a:lnTo>
                    <a:pt x="2036" y="1543"/>
                  </a:lnTo>
                  <a:lnTo>
                    <a:pt x="1992" y="1535"/>
                  </a:lnTo>
                  <a:lnTo>
                    <a:pt x="910" y="1288"/>
                  </a:lnTo>
                  <a:close/>
                  <a:moveTo>
                    <a:pt x="3897" y="1287"/>
                  </a:moveTo>
                  <a:lnTo>
                    <a:pt x="3926" y="1290"/>
                  </a:lnTo>
                  <a:lnTo>
                    <a:pt x="3955" y="1300"/>
                  </a:lnTo>
                  <a:lnTo>
                    <a:pt x="3979" y="1316"/>
                  </a:lnTo>
                  <a:lnTo>
                    <a:pt x="3998" y="1336"/>
                  </a:lnTo>
                  <a:lnTo>
                    <a:pt x="4013" y="1359"/>
                  </a:lnTo>
                  <a:lnTo>
                    <a:pt x="4024" y="1387"/>
                  </a:lnTo>
                  <a:lnTo>
                    <a:pt x="4028" y="1416"/>
                  </a:lnTo>
                  <a:lnTo>
                    <a:pt x="4028" y="2574"/>
                  </a:lnTo>
                  <a:lnTo>
                    <a:pt x="4024" y="2603"/>
                  </a:lnTo>
                  <a:lnTo>
                    <a:pt x="4013" y="2630"/>
                  </a:lnTo>
                  <a:lnTo>
                    <a:pt x="3998" y="2654"/>
                  </a:lnTo>
                  <a:lnTo>
                    <a:pt x="3979" y="2674"/>
                  </a:lnTo>
                  <a:lnTo>
                    <a:pt x="3955" y="2689"/>
                  </a:lnTo>
                  <a:lnTo>
                    <a:pt x="3926" y="2700"/>
                  </a:lnTo>
                  <a:lnTo>
                    <a:pt x="3897" y="2703"/>
                  </a:lnTo>
                  <a:lnTo>
                    <a:pt x="3868" y="2700"/>
                  </a:lnTo>
                  <a:lnTo>
                    <a:pt x="3841" y="2689"/>
                  </a:lnTo>
                  <a:lnTo>
                    <a:pt x="3816" y="2674"/>
                  </a:lnTo>
                  <a:lnTo>
                    <a:pt x="3796" y="2654"/>
                  </a:lnTo>
                  <a:lnTo>
                    <a:pt x="3781" y="2630"/>
                  </a:lnTo>
                  <a:lnTo>
                    <a:pt x="3770" y="2603"/>
                  </a:lnTo>
                  <a:lnTo>
                    <a:pt x="3767" y="2574"/>
                  </a:lnTo>
                  <a:lnTo>
                    <a:pt x="3767" y="1416"/>
                  </a:lnTo>
                  <a:lnTo>
                    <a:pt x="3770" y="1387"/>
                  </a:lnTo>
                  <a:lnTo>
                    <a:pt x="3781" y="1359"/>
                  </a:lnTo>
                  <a:lnTo>
                    <a:pt x="3796" y="1336"/>
                  </a:lnTo>
                  <a:lnTo>
                    <a:pt x="3816" y="1316"/>
                  </a:lnTo>
                  <a:lnTo>
                    <a:pt x="3841" y="1300"/>
                  </a:lnTo>
                  <a:lnTo>
                    <a:pt x="3868" y="1290"/>
                  </a:lnTo>
                  <a:lnTo>
                    <a:pt x="3897" y="1287"/>
                  </a:lnTo>
                  <a:close/>
                  <a:moveTo>
                    <a:pt x="2079" y="258"/>
                  </a:moveTo>
                  <a:lnTo>
                    <a:pt x="2050" y="261"/>
                  </a:lnTo>
                  <a:lnTo>
                    <a:pt x="361" y="647"/>
                  </a:lnTo>
                  <a:lnTo>
                    <a:pt x="333" y="657"/>
                  </a:lnTo>
                  <a:lnTo>
                    <a:pt x="308" y="672"/>
                  </a:lnTo>
                  <a:lnTo>
                    <a:pt x="288" y="692"/>
                  </a:lnTo>
                  <a:lnTo>
                    <a:pt x="273" y="716"/>
                  </a:lnTo>
                  <a:lnTo>
                    <a:pt x="264" y="743"/>
                  </a:lnTo>
                  <a:lnTo>
                    <a:pt x="260" y="772"/>
                  </a:lnTo>
                  <a:lnTo>
                    <a:pt x="264" y="801"/>
                  </a:lnTo>
                  <a:lnTo>
                    <a:pt x="273" y="829"/>
                  </a:lnTo>
                  <a:lnTo>
                    <a:pt x="288" y="852"/>
                  </a:lnTo>
                  <a:lnTo>
                    <a:pt x="308" y="872"/>
                  </a:lnTo>
                  <a:lnTo>
                    <a:pt x="333" y="887"/>
                  </a:lnTo>
                  <a:lnTo>
                    <a:pt x="361" y="898"/>
                  </a:lnTo>
                  <a:lnTo>
                    <a:pt x="2050" y="1284"/>
                  </a:lnTo>
                  <a:lnTo>
                    <a:pt x="2079" y="1287"/>
                  </a:lnTo>
                  <a:lnTo>
                    <a:pt x="2107" y="1284"/>
                  </a:lnTo>
                  <a:lnTo>
                    <a:pt x="3796" y="898"/>
                  </a:lnTo>
                  <a:lnTo>
                    <a:pt x="3824" y="887"/>
                  </a:lnTo>
                  <a:lnTo>
                    <a:pt x="3848" y="872"/>
                  </a:lnTo>
                  <a:lnTo>
                    <a:pt x="3869" y="852"/>
                  </a:lnTo>
                  <a:lnTo>
                    <a:pt x="3884" y="829"/>
                  </a:lnTo>
                  <a:lnTo>
                    <a:pt x="3894" y="801"/>
                  </a:lnTo>
                  <a:lnTo>
                    <a:pt x="3897" y="772"/>
                  </a:lnTo>
                  <a:lnTo>
                    <a:pt x="3894" y="743"/>
                  </a:lnTo>
                  <a:lnTo>
                    <a:pt x="3884" y="716"/>
                  </a:lnTo>
                  <a:lnTo>
                    <a:pt x="3869" y="692"/>
                  </a:lnTo>
                  <a:lnTo>
                    <a:pt x="3848" y="672"/>
                  </a:lnTo>
                  <a:lnTo>
                    <a:pt x="3824" y="657"/>
                  </a:lnTo>
                  <a:lnTo>
                    <a:pt x="3796" y="647"/>
                  </a:lnTo>
                  <a:lnTo>
                    <a:pt x="2107" y="261"/>
                  </a:lnTo>
                  <a:lnTo>
                    <a:pt x="2079" y="258"/>
                  </a:lnTo>
                  <a:close/>
                  <a:moveTo>
                    <a:pt x="2079" y="0"/>
                  </a:moveTo>
                  <a:lnTo>
                    <a:pt x="2079" y="0"/>
                  </a:lnTo>
                  <a:lnTo>
                    <a:pt x="2121" y="3"/>
                  </a:lnTo>
                  <a:lnTo>
                    <a:pt x="2165" y="10"/>
                  </a:lnTo>
                  <a:lnTo>
                    <a:pt x="3855" y="396"/>
                  </a:lnTo>
                  <a:lnTo>
                    <a:pt x="3906" y="412"/>
                  </a:lnTo>
                  <a:lnTo>
                    <a:pt x="3955" y="434"/>
                  </a:lnTo>
                  <a:lnTo>
                    <a:pt x="3998" y="462"/>
                  </a:lnTo>
                  <a:lnTo>
                    <a:pt x="4038" y="495"/>
                  </a:lnTo>
                  <a:lnTo>
                    <a:pt x="4072" y="531"/>
                  </a:lnTo>
                  <a:lnTo>
                    <a:pt x="4102" y="573"/>
                  </a:lnTo>
                  <a:lnTo>
                    <a:pt x="4126" y="619"/>
                  </a:lnTo>
                  <a:lnTo>
                    <a:pt x="4143" y="668"/>
                  </a:lnTo>
                  <a:lnTo>
                    <a:pt x="4154" y="719"/>
                  </a:lnTo>
                  <a:lnTo>
                    <a:pt x="4157" y="772"/>
                  </a:lnTo>
                  <a:lnTo>
                    <a:pt x="4154" y="827"/>
                  </a:lnTo>
                  <a:lnTo>
                    <a:pt x="4143" y="877"/>
                  </a:lnTo>
                  <a:lnTo>
                    <a:pt x="4126" y="925"/>
                  </a:lnTo>
                  <a:lnTo>
                    <a:pt x="4102" y="971"/>
                  </a:lnTo>
                  <a:lnTo>
                    <a:pt x="4072" y="1013"/>
                  </a:lnTo>
                  <a:lnTo>
                    <a:pt x="4038" y="1051"/>
                  </a:lnTo>
                  <a:lnTo>
                    <a:pt x="3998" y="1084"/>
                  </a:lnTo>
                  <a:lnTo>
                    <a:pt x="3955" y="1112"/>
                  </a:lnTo>
                  <a:lnTo>
                    <a:pt x="3906" y="1133"/>
                  </a:lnTo>
                  <a:lnTo>
                    <a:pt x="3855" y="1148"/>
                  </a:lnTo>
                  <a:lnTo>
                    <a:pt x="3508" y="1228"/>
                  </a:lnTo>
                  <a:lnTo>
                    <a:pt x="3508" y="2317"/>
                  </a:lnTo>
                  <a:lnTo>
                    <a:pt x="3506" y="2359"/>
                  </a:lnTo>
                  <a:lnTo>
                    <a:pt x="3499" y="2400"/>
                  </a:lnTo>
                  <a:lnTo>
                    <a:pt x="3489" y="2442"/>
                  </a:lnTo>
                  <a:lnTo>
                    <a:pt x="3474" y="2483"/>
                  </a:lnTo>
                  <a:lnTo>
                    <a:pt x="3454" y="2522"/>
                  </a:lnTo>
                  <a:lnTo>
                    <a:pt x="3430" y="2561"/>
                  </a:lnTo>
                  <a:lnTo>
                    <a:pt x="3401" y="2598"/>
                  </a:lnTo>
                  <a:lnTo>
                    <a:pt x="3367" y="2635"/>
                  </a:lnTo>
                  <a:lnTo>
                    <a:pt x="3328" y="2670"/>
                  </a:lnTo>
                  <a:lnTo>
                    <a:pt x="3284" y="2703"/>
                  </a:lnTo>
                  <a:lnTo>
                    <a:pt x="3236" y="2736"/>
                  </a:lnTo>
                  <a:lnTo>
                    <a:pt x="3181" y="2767"/>
                  </a:lnTo>
                  <a:lnTo>
                    <a:pt x="3122" y="2795"/>
                  </a:lnTo>
                  <a:lnTo>
                    <a:pt x="3056" y="2821"/>
                  </a:lnTo>
                  <a:lnTo>
                    <a:pt x="2985" y="2847"/>
                  </a:lnTo>
                  <a:lnTo>
                    <a:pt x="2909" y="2869"/>
                  </a:lnTo>
                  <a:lnTo>
                    <a:pt x="2826" y="2890"/>
                  </a:lnTo>
                  <a:lnTo>
                    <a:pt x="2738" y="2907"/>
                  </a:lnTo>
                  <a:lnTo>
                    <a:pt x="2645" y="2923"/>
                  </a:lnTo>
                  <a:lnTo>
                    <a:pt x="2543" y="2935"/>
                  </a:lnTo>
                  <a:lnTo>
                    <a:pt x="2437" y="2945"/>
                  </a:lnTo>
                  <a:lnTo>
                    <a:pt x="2323" y="2953"/>
                  </a:lnTo>
                  <a:lnTo>
                    <a:pt x="2204" y="2958"/>
                  </a:lnTo>
                  <a:lnTo>
                    <a:pt x="2079" y="2959"/>
                  </a:lnTo>
                  <a:lnTo>
                    <a:pt x="1952" y="2958"/>
                  </a:lnTo>
                  <a:lnTo>
                    <a:pt x="1833" y="2953"/>
                  </a:lnTo>
                  <a:lnTo>
                    <a:pt x="1721" y="2945"/>
                  </a:lnTo>
                  <a:lnTo>
                    <a:pt x="1613" y="2935"/>
                  </a:lnTo>
                  <a:lnTo>
                    <a:pt x="1514" y="2923"/>
                  </a:lnTo>
                  <a:lnTo>
                    <a:pt x="1419" y="2907"/>
                  </a:lnTo>
                  <a:lnTo>
                    <a:pt x="1331" y="2890"/>
                  </a:lnTo>
                  <a:lnTo>
                    <a:pt x="1249" y="2869"/>
                  </a:lnTo>
                  <a:lnTo>
                    <a:pt x="1172" y="2847"/>
                  </a:lnTo>
                  <a:lnTo>
                    <a:pt x="1102" y="2821"/>
                  </a:lnTo>
                  <a:lnTo>
                    <a:pt x="1036" y="2795"/>
                  </a:lnTo>
                  <a:lnTo>
                    <a:pt x="976" y="2767"/>
                  </a:lnTo>
                  <a:lnTo>
                    <a:pt x="922" y="2736"/>
                  </a:lnTo>
                  <a:lnTo>
                    <a:pt x="873" y="2703"/>
                  </a:lnTo>
                  <a:lnTo>
                    <a:pt x="829" y="2670"/>
                  </a:lnTo>
                  <a:lnTo>
                    <a:pt x="791" y="2635"/>
                  </a:lnTo>
                  <a:lnTo>
                    <a:pt x="756" y="2598"/>
                  </a:lnTo>
                  <a:lnTo>
                    <a:pt x="728" y="2561"/>
                  </a:lnTo>
                  <a:lnTo>
                    <a:pt x="704" y="2522"/>
                  </a:lnTo>
                  <a:lnTo>
                    <a:pt x="683" y="2483"/>
                  </a:lnTo>
                  <a:lnTo>
                    <a:pt x="669" y="2442"/>
                  </a:lnTo>
                  <a:lnTo>
                    <a:pt x="658" y="2400"/>
                  </a:lnTo>
                  <a:lnTo>
                    <a:pt x="651" y="2359"/>
                  </a:lnTo>
                  <a:lnTo>
                    <a:pt x="650" y="2317"/>
                  </a:lnTo>
                  <a:lnTo>
                    <a:pt x="650" y="1228"/>
                  </a:lnTo>
                  <a:lnTo>
                    <a:pt x="302" y="1148"/>
                  </a:lnTo>
                  <a:lnTo>
                    <a:pt x="251" y="1133"/>
                  </a:lnTo>
                  <a:lnTo>
                    <a:pt x="202" y="1112"/>
                  </a:lnTo>
                  <a:lnTo>
                    <a:pt x="159" y="1084"/>
                  </a:lnTo>
                  <a:lnTo>
                    <a:pt x="119" y="1051"/>
                  </a:lnTo>
                  <a:lnTo>
                    <a:pt x="84" y="1013"/>
                  </a:lnTo>
                  <a:lnTo>
                    <a:pt x="55" y="971"/>
                  </a:lnTo>
                  <a:lnTo>
                    <a:pt x="32" y="925"/>
                  </a:lnTo>
                  <a:lnTo>
                    <a:pt x="14" y="877"/>
                  </a:lnTo>
                  <a:lnTo>
                    <a:pt x="4" y="827"/>
                  </a:lnTo>
                  <a:lnTo>
                    <a:pt x="0" y="772"/>
                  </a:lnTo>
                  <a:lnTo>
                    <a:pt x="4" y="719"/>
                  </a:lnTo>
                  <a:lnTo>
                    <a:pt x="14" y="668"/>
                  </a:lnTo>
                  <a:lnTo>
                    <a:pt x="32" y="619"/>
                  </a:lnTo>
                  <a:lnTo>
                    <a:pt x="55" y="573"/>
                  </a:lnTo>
                  <a:lnTo>
                    <a:pt x="84" y="531"/>
                  </a:lnTo>
                  <a:lnTo>
                    <a:pt x="119" y="495"/>
                  </a:lnTo>
                  <a:lnTo>
                    <a:pt x="159" y="462"/>
                  </a:lnTo>
                  <a:lnTo>
                    <a:pt x="202" y="434"/>
                  </a:lnTo>
                  <a:lnTo>
                    <a:pt x="251" y="412"/>
                  </a:lnTo>
                  <a:lnTo>
                    <a:pt x="302" y="396"/>
                  </a:lnTo>
                  <a:lnTo>
                    <a:pt x="1991" y="10"/>
                  </a:lnTo>
                  <a:lnTo>
                    <a:pt x="2036" y="3"/>
                  </a:lnTo>
                  <a:lnTo>
                    <a:pt x="2079"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60" name="Google Shape;460;p19"/>
          <p:cNvGrpSpPr/>
          <p:nvPr/>
        </p:nvGrpSpPr>
        <p:grpSpPr>
          <a:xfrm>
            <a:off x="2500507" y="5520177"/>
            <a:ext cx="648000" cy="648000"/>
            <a:chOff x="2510032" y="4571828"/>
            <a:chExt cx="648000" cy="648000"/>
          </a:xfrm>
        </p:grpSpPr>
        <p:sp>
          <p:nvSpPr>
            <p:cNvPr id="447" name="Google Shape;447;p19"/>
            <p:cNvSpPr/>
            <p:nvPr/>
          </p:nvSpPr>
          <p:spPr>
            <a:xfrm>
              <a:off x="2510032" y="4571828"/>
              <a:ext cx="648000" cy="648000"/>
            </a:xfrm>
            <a:prstGeom prst="ellipse">
              <a:avLst/>
            </a:prstGeom>
            <a:gradFill>
              <a:gsLst>
                <a:gs pos="0">
                  <a:srgbClr val="FF8F68"/>
                </a:gs>
                <a:gs pos="100000">
                  <a:srgbClr val="EC354A"/>
                </a:gs>
              </a:gsLst>
              <a:lin ang="2700000" scaled="0"/>
            </a:gradFill>
            <a:ln>
              <a:noFill/>
            </a:ln>
            <a:effectLst>
              <a:outerShdw blurRad="152400" rotWithShape="0" algn="t" dir="2700000" dist="762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1" name="Google Shape;461;p19"/>
            <p:cNvSpPr/>
            <p:nvPr/>
          </p:nvSpPr>
          <p:spPr>
            <a:xfrm>
              <a:off x="2691778" y="4747295"/>
              <a:ext cx="293380" cy="284186"/>
            </a:xfrm>
            <a:custGeom>
              <a:rect b="b" l="l" r="r" t="t"/>
              <a:pathLst>
                <a:path extrusionOk="0" h="3462" w="3574">
                  <a:moveTo>
                    <a:pt x="1788" y="251"/>
                  </a:moveTo>
                  <a:lnTo>
                    <a:pt x="1383" y="1091"/>
                  </a:lnTo>
                  <a:lnTo>
                    <a:pt x="1365" y="1122"/>
                  </a:lnTo>
                  <a:lnTo>
                    <a:pt x="1343" y="1149"/>
                  </a:lnTo>
                  <a:lnTo>
                    <a:pt x="1318" y="1174"/>
                  </a:lnTo>
                  <a:lnTo>
                    <a:pt x="1289" y="1195"/>
                  </a:lnTo>
                  <a:lnTo>
                    <a:pt x="1257" y="1212"/>
                  </a:lnTo>
                  <a:lnTo>
                    <a:pt x="1223" y="1224"/>
                  </a:lnTo>
                  <a:lnTo>
                    <a:pt x="1188" y="1232"/>
                  </a:lnTo>
                  <a:lnTo>
                    <a:pt x="259" y="1370"/>
                  </a:lnTo>
                  <a:lnTo>
                    <a:pt x="939" y="2051"/>
                  </a:lnTo>
                  <a:lnTo>
                    <a:pt x="963" y="2076"/>
                  </a:lnTo>
                  <a:lnTo>
                    <a:pt x="981" y="2105"/>
                  </a:lnTo>
                  <a:lnTo>
                    <a:pt x="996" y="2135"/>
                  </a:lnTo>
                  <a:lnTo>
                    <a:pt x="1005" y="2167"/>
                  </a:lnTo>
                  <a:lnTo>
                    <a:pt x="1011" y="2200"/>
                  </a:lnTo>
                  <a:lnTo>
                    <a:pt x="1013" y="2234"/>
                  </a:lnTo>
                  <a:lnTo>
                    <a:pt x="1010" y="2267"/>
                  </a:lnTo>
                  <a:lnTo>
                    <a:pt x="851" y="3212"/>
                  </a:lnTo>
                  <a:lnTo>
                    <a:pt x="1662" y="2775"/>
                  </a:lnTo>
                  <a:lnTo>
                    <a:pt x="1692" y="2761"/>
                  </a:lnTo>
                  <a:lnTo>
                    <a:pt x="1723" y="2751"/>
                  </a:lnTo>
                  <a:lnTo>
                    <a:pt x="1755" y="2745"/>
                  </a:lnTo>
                  <a:lnTo>
                    <a:pt x="1786" y="2743"/>
                  </a:lnTo>
                  <a:lnTo>
                    <a:pt x="1819" y="2745"/>
                  </a:lnTo>
                  <a:lnTo>
                    <a:pt x="1851" y="2751"/>
                  </a:lnTo>
                  <a:lnTo>
                    <a:pt x="1882" y="2761"/>
                  </a:lnTo>
                  <a:lnTo>
                    <a:pt x="1912" y="2775"/>
                  </a:lnTo>
                  <a:lnTo>
                    <a:pt x="2723" y="3212"/>
                  </a:lnTo>
                  <a:lnTo>
                    <a:pt x="2564" y="2267"/>
                  </a:lnTo>
                  <a:lnTo>
                    <a:pt x="2561" y="2234"/>
                  </a:lnTo>
                  <a:lnTo>
                    <a:pt x="2563" y="2200"/>
                  </a:lnTo>
                  <a:lnTo>
                    <a:pt x="2569" y="2167"/>
                  </a:lnTo>
                  <a:lnTo>
                    <a:pt x="2578" y="2135"/>
                  </a:lnTo>
                  <a:lnTo>
                    <a:pt x="2594" y="2105"/>
                  </a:lnTo>
                  <a:lnTo>
                    <a:pt x="2613" y="2076"/>
                  </a:lnTo>
                  <a:lnTo>
                    <a:pt x="2635" y="2051"/>
                  </a:lnTo>
                  <a:lnTo>
                    <a:pt x="3315" y="1370"/>
                  </a:lnTo>
                  <a:lnTo>
                    <a:pt x="2386" y="1232"/>
                  </a:lnTo>
                  <a:lnTo>
                    <a:pt x="2351" y="1224"/>
                  </a:lnTo>
                  <a:lnTo>
                    <a:pt x="2317" y="1212"/>
                  </a:lnTo>
                  <a:lnTo>
                    <a:pt x="2285" y="1195"/>
                  </a:lnTo>
                  <a:lnTo>
                    <a:pt x="2256" y="1174"/>
                  </a:lnTo>
                  <a:lnTo>
                    <a:pt x="2231" y="1150"/>
                  </a:lnTo>
                  <a:lnTo>
                    <a:pt x="2209" y="1122"/>
                  </a:lnTo>
                  <a:lnTo>
                    <a:pt x="2191" y="1091"/>
                  </a:lnTo>
                  <a:lnTo>
                    <a:pt x="1788" y="251"/>
                  </a:lnTo>
                  <a:close/>
                  <a:moveTo>
                    <a:pt x="1788" y="0"/>
                  </a:moveTo>
                  <a:lnTo>
                    <a:pt x="1824" y="3"/>
                  </a:lnTo>
                  <a:lnTo>
                    <a:pt x="1860" y="11"/>
                  </a:lnTo>
                  <a:lnTo>
                    <a:pt x="1894" y="23"/>
                  </a:lnTo>
                  <a:lnTo>
                    <a:pt x="1925" y="39"/>
                  </a:lnTo>
                  <a:lnTo>
                    <a:pt x="1955" y="60"/>
                  </a:lnTo>
                  <a:lnTo>
                    <a:pt x="1980" y="84"/>
                  </a:lnTo>
                  <a:lnTo>
                    <a:pt x="2002" y="113"/>
                  </a:lnTo>
                  <a:lnTo>
                    <a:pt x="2021" y="145"/>
                  </a:lnTo>
                  <a:lnTo>
                    <a:pt x="2424" y="984"/>
                  </a:lnTo>
                  <a:lnTo>
                    <a:pt x="3355" y="1122"/>
                  </a:lnTo>
                  <a:lnTo>
                    <a:pt x="3390" y="1129"/>
                  </a:lnTo>
                  <a:lnTo>
                    <a:pt x="3423" y="1141"/>
                  </a:lnTo>
                  <a:lnTo>
                    <a:pt x="3454" y="1158"/>
                  </a:lnTo>
                  <a:lnTo>
                    <a:pt x="3482" y="1178"/>
                  </a:lnTo>
                  <a:lnTo>
                    <a:pt x="3507" y="1202"/>
                  </a:lnTo>
                  <a:lnTo>
                    <a:pt x="3529" y="1228"/>
                  </a:lnTo>
                  <a:lnTo>
                    <a:pt x="3546" y="1258"/>
                  </a:lnTo>
                  <a:lnTo>
                    <a:pt x="3561" y="1291"/>
                  </a:lnTo>
                  <a:lnTo>
                    <a:pt x="3570" y="1325"/>
                  </a:lnTo>
                  <a:lnTo>
                    <a:pt x="3574" y="1359"/>
                  </a:lnTo>
                  <a:lnTo>
                    <a:pt x="3573" y="1393"/>
                  </a:lnTo>
                  <a:lnTo>
                    <a:pt x="3567" y="1426"/>
                  </a:lnTo>
                  <a:lnTo>
                    <a:pt x="3557" y="1459"/>
                  </a:lnTo>
                  <a:lnTo>
                    <a:pt x="3543" y="1490"/>
                  </a:lnTo>
                  <a:lnTo>
                    <a:pt x="3524" y="1520"/>
                  </a:lnTo>
                  <a:lnTo>
                    <a:pt x="3500" y="1546"/>
                  </a:lnTo>
                  <a:lnTo>
                    <a:pt x="2819" y="2226"/>
                  </a:lnTo>
                  <a:lnTo>
                    <a:pt x="2978" y="3170"/>
                  </a:lnTo>
                  <a:lnTo>
                    <a:pt x="2981" y="3206"/>
                  </a:lnTo>
                  <a:lnTo>
                    <a:pt x="2979" y="3241"/>
                  </a:lnTo>
                  <a:lnTo>
                    <a:pt x="2972" y="3275"/>
                  </a:lnTo>
                  <a:lnTo>
                    <a:pt x="2960" y="3308"/>
                  </a:lnTo>
                  <a:lnTo>
                    <a:pt x="2945" y="3339"/>
                  </a:lnTo>
                  <a:lnTo>
                    <a:pt x="2924" y="3368"/>
                  </a:lnTo>
                  <a:lnTo>
                    <a:pt x="2900" y="3393"/>
                  </a:lnTo>
                  <a:lnTo>
                    <a:pt x="2871" y="3416"/>
                  </a:lnTo>
                  <a:lnTo>
                    <a:pt x="2837" y="3436"/>
                  </a:lnTo>
                  <a:lnTo>
                    <a:pt x="2800" y="3451"/>
                  </a:lnTo>
                  <a:lnTo>
                    <a:pt x="2762" y="3460"/>
                  </a:lnTo>
                  <a:lnTo>
                    <a:pt x="2723" y="3462"/>
                  </a:lnTo>
                  <a:lnTo>
                    <a:pt x="2691" y="3460"/>
                  </a:lnTo>
                  <a:lnTo>
                    <a:pt x="2659" y="3455"/>
                  </a:lnTo>
                  <a:lnTo>
                    <a:pt x="2628" y="3445"/>
                  </a:lnTo>
                  <a:lnTo>
                    <a:pt x="2598" y="3430"/>
                  </a:lnTo>
                  <a:lnTo>
                    <a:pt x="1788" y="2995"/>
                  </a:lnTo>
                  <a:lnTo>
                    <a:pt x="976" y="3430"/>
                  </a:lnTo>
                  <a:lnTo>
                    <a:pt x="946" y="3445"/>
                  </a:lnTo>
                  <a:lnTo>
                    <a:pt x="915" y="3455"/>
                  </a:lnTo>
                  <a:lnTo>
                    <a:pt x="883" y="3460"/>
                  </a:lnTo>
                  <a:lnTo>
                    <a:pt x="851" y="3462"/>
                  </a:lnTo>
                  <a:lnTo>
                    <a:pt x="812" y="3460"/>
                  </a:lnTo>
                  <a:lnTo>
                    <a:pt x="774" y="3451"/>
                  </a:lnTo>
                  <a:lnTo>
                    <a:pt x="737" y="3436"/>
                  </a:lnTo>
                  <a:lnTo>
                    <a:pt x="703" y="3416"/>
                  </a:lnTo>
                  <a:lnTo>
                    <a:pt x="674" y="3393"/>
                  </a:lnTo>
                  <a:lnTo>
                    <a:pt x="650" y="3368"/>
                  </a:lnTo>
                  <a:lnTo>
                    <a:pt x="629" y="3339"/>
                  </a:lnTo>
                  <a:lnTo>
                    <a:pt x="614" y="3308"/>
                  </a:lnTo>
                  <a:lnTo>
                    <a:pt x="602" y="3275"/>
                  </a:lnTo>
                  <a:lnTo>
                    <a:pt x="595" y="3241"/>
                  </a:lnTo>
                  <a:lnTo>
                    <a:pt x="593" y="3206"/>
                  </a:lnTo>
                  <a:lnTo>
                    <a:pt x="596" y="3170"/>
                  </a:lnTo>
                  <a:lnTo>
                    <a:pt x="755" y="2226"/>
                  </a:lnTo>
                  <a:lnTo>
                    <a:pt x="73" y="1546"/>
                  </a:lnTo>
                  <a:lnTo>
                    <a:pt x="50" y="1520"/>
                  </a:lnTo>
                  <a:lnTo>
                    <a:pt x="31" y="1490"/>
                  </a:lnTo>
                  <a:lnTo>
                    <a:pt x="17" y="1459"/>
                  </a:lnTo>
                  <a:lnTo>
                    <a:pt x="7" y="1427"/>
                  </a:lnTo>
                  <a:lnTo>
                    <a:pt x="1" y="1393"/>
                  </a:lnTo>
                  <a:lnTo>
                    <a:pt x="0" y="1359"/>
                  </a:lnTo>
                  <a:lnTo>
                    <a:pt x="4" y="1325"/>
                  </a:lnTo>
                  <a:lnTo>
                    <a:pt x="13" y="1291"/>
                  </a:lnTo>
                  <a:lnTo>
                    <a:pt x="28" y="1258"/>
                  </a:lnTo>
                  <a:lnTo>
                    <a:pt x="45" y="1228"/>
                  </a:lnTo>
                  <a:lnTo>
                    <a:pt x="67" y="1202"/>
                  </a:lnTo>
                  <a:lnTo>
                    <a:pt x="92" y="1178"/>
                  </a:lnTo>
                  <a:lnTo>
                    <a:pt x="120" y="1158"/>
                  </a:lnTo>
                  <a:lnTo>
                    <a:pt x="151" y="1141"/>
                  </a:lnTo>
                  <a:lnTo>
                    <a:pt x="184" y="1129"/>
                  </a:lnTo>
                  <a:lnTo>
                    <a:pt x="219" y="1122"/>
                  </a:lnTo>
                  <a:lnTo>
                    <a:pt x="1150" y="984"/>
                  </a:lnTo>
                  <a:lnTo>
                    <a:pt x="1553" y="145"/>
                  </a:lnTo>
                  <a:lnTo>
                    <a:pt x="1572" y="113"/>
                  </a:lnTo>
                  <a:lnTo>
                    <a:pt x="1594" y="84"/>
                  </a:lnTo>
                  <a:lnTo>
                    <a:pt x="1619" y="60"/>
                  </a:lnTo>
                  <a:lnTo>
                    <a:pt x="1649" y="39"/>
                  </a:lnTo>
                  <a:lnTo>
                    <a:pt x="1681" y="23"/>
                  </a:lnTo>
                  <a:lnTo>
                    <a:pt x="1714" y="11"/>
                  </a:lnTo>
                  <a:lnTo>
                    <a:pt x="1750" y="3"/>
                  </a:lnTo>
                  <a:lnTo>
                    <a:pt x="1788"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52"/>
                                        </p:tgtEl>
                                        <p:attrNameLst>
                                          <p:attrName>style.visibility</p:attrName>
                                        </p:attrNameLst>
                                      </p:cBhvr>
                                      <p:to>
                                        <p:strVal val="visible"/>
                                      </p:to>
                                    </p:set>
                                    <p:anim calcmode="lin" valueType="num">
                                      <p:cBhvr additive="base">
                                        <p:cTn dur="500"/>
                                        <p:tgtEl>
                                          <p:spTgt spid="45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440"/>
                                        </p:tgtEl>
                                        <p:attrNameLst>
                                          <p:attrName>style.visibility</p:attrName>
                                        </p:attrNameLst>
                                      </p:cBhvr>
                                      <p:to>
                                        <p:strVal val="visible"/>
                                      </p:to>
                                    </p:set>
                                    <p:anim calcmode="lin" valueType="num">
                                      <p:cBhvr additive="base">
                                        <p:cTn dur="1500"/>
                                        <p:tgtEl>
                                          <p:spTgt spid="440"/>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450"/>
                                        </p:tgtEl>
                                        <p:attrNameLst>
                                          <p:attrName>style.visibility</p:attrName>
                                        </p:attrNameLst>
                                      </p:cBhvr>
                                      <p:to>
                                        <p:strVal val="visible"/>
                                      </p:to>
                                    </p:set>
                                    <p:anim calcmode="lin" valueType="num">
                                      <p:cBhvr additive="base">
                                        <p:cTn dur="500"/>
                                        <p:tgtEl>
                                          <p:spTgt spid="450"/>
                                        </p:tgtEl>
                                        <p:attrNameLst>
                                          <p:attrName>ppt_w</p:attrName>
                                        </p:attrNameLst>
                                      </p:cBhvr>
                                      <p:tavLst>
                                        <p:tav fmla="" tm="0">
                                          <p:val>
                                            <p:strVal val="0"/>
                                          </p:val>
                                        </p:tav>
                                        <p:tav fmla="" tm="100000">
                                          <p:val>
                                            <p:strVal val="#ppt_w"/>
                                          </p:val>
                                        </p:tav>
                                      </p:tavLst>
                                    </p:anim>
                                    <p:anim calcmode="lin" valueType="num">
                                      <p:cBhvr additive="base">
                                        <p:cTn dur="500"/>
                                        <p:tgtEl>
                                          <p:spTgt spid="450"/>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500"/>
                                        <p:tgtEl>
                                          <p:spTgt spid="44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500"/>
                                        <p:tgtEl>
                                          <p:spTgt spid="441"/>
                                        </p:tgtEl>
                                      </p:cBhvr>
                                    </p:animEffect>
                                  </p:childTnLst>
                                </p:cTn>
                              </p:par>
                              <p:par>
                                <p:cTn fill="hold" nodeType="withEffect" presetClass="entr" presetID="23" presetSubtype="16">
                                  <p:stCondLst>
                                    <p:cond delay="250"/>
                                  </p:stCondLst>
                                  <p:childTnLst>
                                    <p:set>
                                      <p:cBhvr>
                                        <p:cTn dur="1" fill="hold">
                                          <p:stCondLst>
                                            <p:cond delay="0"/>
                                          </p:stCondLst>
                                        </p:cTn>
                                        <p:tgtEl>
                                          <p:spTgt spid="457"/>
                                        </p:tgtEl>
                                        <p:attrNameLst>
                                          <p:attrName>style.visibility</p:attrName>
                                        </p:attrNameLst>
                                      </p:cBhvr>
                                      <p:to>
                                        <p:strVal val="visible"/>
                                      </p:to>
                                    </p:set>
                                    <p:anim calcmode="lin" valueType="num">
                                      <p:cBhvr additive="base">
                                        <p:cTn dur="500"/>
                                        <p:tgtEl>
                                          <p:spTgt spid="457"/>
                                        </p:tgtEl>
                                        <p:attrNameLst>
                                          <p:attrName>ppt_w</p:attrName>
                                        </p:attrNameLst>
                                      </p:cBhvr>
                                      <p:tavLst>
                                        <p:tav fmla="" tm="0">
                                          <p:val>
                                            <p:strVal val="0"/>
                                          </p:val>
                                        </p:tav>
                                        <p:tav fmla="" tm="100000">
                                          <p:val>
                                            <p:strVal val="#ppt_w"/>
                                          </p:val>
                                        </p:tav>
                                      </p:tavLst>
                                    </p:anim>
                                    <p:anim calcmode="lin" valueType="num">
                                      <p:cBhvr additive="base">
                                        <p:cTn dur="500"/>
                                        <p:tgtEl>
                                          <p:spTgt spid="457"/>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500"/>
                                  </p:stCondLst>
                                  <p:childTnLst>
                                    <p:set>
                                      <p:cBhvr>
                                        <p:cTn dur="1" fill="hold">
                                          <p:stCondLst>
                                            <p:cond delay="0"/>
                                          </p:stCondLst>
                                        </p:cTn>
                                        <p:tgtEl>
                                          <p:spTgt spid="442"/>
                                        </p:tgtEl>
                                        <p:attrNameLst>
                                          <p:attrName>style.visibility</p:attrName>
                                        </p:attrNameLst>
                                      </p:cBhvr>
                                      <p:to>
                                        <p:strVal val="visible"/>
                                      </p:to>
                                    </p:set>
                                    <p:anim calcmode="lin" valueType="num">
                                      <p:cBhvr additive="base">
                                        <p:cTn dur="500"/>
                                        <p:tgtEl>
                                          <p:spTgt spid="442"/>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500"/>
                                        <p:tgtEl>
                                          <p:spTgt spid="446"/>
                                        </p:tgtEl>
                                      </p:cBhvr>
                                    </p:animEffect>
                                  </p:childTnLst>
                                </p:cTn>
                              </p:par>
                              <p:par>
                                <p:cTn fill="hold" nodeType="with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par>
                                <p:cTn fill="hold" nodeType="withEffect" presetClass="entr" presetID="23" presetSubtype="16">
                                  <p:stCondLst>
                                    <p:cond delay="250"/>
                                  </p:stCondLst>
                                  <p:childTnLst>
                                    <p:set>
                                      <p:cBhvr>
                                        <p:cTn dur="1" fill="hold">
                                          <p:stCondLst>
                                            <p:cond delay="0"/>
                                          </p:stCondLst>
                                        </p:cTn>
                                        <p:tgtEl>
                                          <p:spTgt spid="460"/>
                                        </p:tgtEl>
                                        <p:attrNameLst>
                                          <p:attrName>style.visibility</p:attrName>
                                        </p:attrNameLst>
                                      </p:cBhvr>
                                      <p:to>
                                        <p:strVal val="visible"/>
                                      </p:to>
                                    </p:set>
                                    <p:anim calcmode="lin" valueType="num">
                                      <p:cBhvr additive="base">
                                        <p:cTn dur="500"/>
                                        <p:tgtEl>
                                          <p:spTgt spid="460"/>
                                        </p:tgtEl>
                                        <p:attrNameLst>
                                          <p:attrName>ppt_w</p:attrName>
                                        </p:attrNameLst>
                                      </p:cBhvr>
                                      <p:tavLst>
                                        <p:tav fmla="" tm="0">
                                          <p:val>
                                            <p:strVal val="0"/>
                                          </p:val>
                                        </p:tav>
                                        <p:tav fmla="" tm="100000">
                                          <p:val>
                                            <p:strVal val="#ppt_w"/>
                                          </p:val>
                                        </p:tav>
                                      </p:tavLst>
                                    </p:anim>
                                    <p:anim calcmode="lin" valueType="num">
                                      <p:cBhvr additive="base">
                                        <p:cTn dur="500"/>
                                        <p:tgtEl>
                                          <p:spTgt spid="460"/>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500"/>
                                  </p:stCondLst>
                                  <p:childTnLst>
                                    <p:set>
                                      <p:cBhvr>
                                        <p:cTn dur="1" fill="hold">
                                          <p:stCondLst>
                                            <p:cond delay="0"/>
                                          </p:stCondLst>
                                        </p:cTn>
                                        <p:tgtEl>
                                          <p:spTgt spid="443"/>
                                        </p:tgtEl>
                                        <p:attrNameLst>
                                          <p:attrName>style.visibility</p:attrName>
                                        </p:attrNameLst>
                                      </p:cBhvr>
                                      <p:to>
                                        <p:strVal val="visible"/>
                                      </p:to>
                                    </p:set>
                                    <p:anim calcmode="lin" valueType="num">
                                      <p:cBhvr additive="base">
                                        <p:cTn dur="500"/>
                                        <p:tgtEl>
                                          <p:spTgt spid="44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1500"/>
                                  </p:stCondLst>
                                  <p:childTnLst>
                                    <p:set>
                                      <p:cBhvr>
                                        <p:cTn dur="1" fill="hold">
                                          <p:stCondLst>
                                            <p:cond delay="0"/>
                                          </p:stCondLst>
                                        </p:cTn>
                                        <p:tgtEl>
                                          <p:spTgt spid="449"/>
                                        </p:tgtEl>
                                        <p:attrNameLst>
                                          <p:attrName>style.visibility</p:attrName>
                                        </p:attrNameLst>
                                      </p:cBhvr>
                                      <p:to>
                                        <p:strVal val="visible"/>
                                      </p:to>
                                    </p:set>
                                    <p:animEffect filter="fade" transition="in">
                                      <p:cBhvr>
                                        <p:cTn dur="500"/>
                                        <p:tgtEl>
                                          <p:spTgt spid="449"/>
                                        </p:tgtEl>
                                      </p:cBhvr>
                                    </p:animEffect>
                                  </p:childTnLst>
                                </p:cTn>
                              </p:par>
                              <p:par>
                                <p:cTn fill="hold" nodeType="withEffect" presetClass="entr" presetID="10" presetSubtype="0">
                                  <p:stCondLst>
                                    <p:cond delay="2000"/>
                                  </p:stCondLst>
                                  <p:childTnLst>
                                    <p:set>
                                      <p:cBhvr>
                                        <p:cTn dur="1" fill="hold">
                                          <p:stCondLst>
                                            <p:cond delay="0"/>
                                          </p:stCondLst>
                                        </p:cTn>
                                        <p:tgtEl>
                                          <p:spTgt spid="451"/>
                                        </p:tgtEl>
                                        <p:attrNameLst>
                                          <p:attrName>style.visibility</p:attrName>
                                        </p:attrNameLst>
                                      </p:cBhvr>
                                      <p:to>
                                        <p:strVal val="visible"/>
                                      </p:to>
                                    </p:set>
                                    <p:animEffect filter="fade" transition="in">
                                      <p:cBhvr>
                                        <p:cTn dur="500"/>
                                        <p:tgtEl>
                                          <p:spTgt spid="451"/>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500"/>
                                        <p:tgtEl>
                                          <p:spTgt spid="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141" name="Shape 141"/>
        <p:cNvGrpSpPr/>
        <p:nvPr/>
      </p:nvGrpSpPr>
      <p:grpSpPr>
        <a:xfrm>
          <a:off x="0" y="0"/>
          <a:ext cx="0" cy="0"/>
          <a:chOff x="0" y="0"/>
          <a:chExt cx="0" cy="0"/>
        </a:xfrm>
      </p:grpSpPr>
      <p:pic>
        <p:nvPicPr>
          <p:cNvPr id="142" name="Google Shape;142;p2"/>
          <p:cNvPicPr preferRelativeResize="0"/>
          <p:nvPr/>
        </p:nvPicPr>
        <p:blipFill rotWithShape="1">
          <a:blip r:embed="rId3">
            <a:alphaModFix/>
          </a:blip>
          <a:srcRect b="0" l="0" r="0" t="0"/>
          <a:stretch/>
        </p:blipFill>
        <p:spPr>
          <a:xfrm>
            <a:off x="1391285" y="1886585"/>
            <a:ext cx="3990340" cy="3990340"/>
          </a:xfrm>
          <a:prstGeom prst="rect">
            <a:avLst/>
          </a:prstGeom>
          <a:noFill/>
          <a:ln>
            <a:noFill/>
          </a:ln>
        </p:spPr>
      </p:pic>
      <p:sp>
        <p:nvSpPr>
          <p:cNvPr id="143" name="Google Shape;143;p2"/>
          <p:cNvSpPr/>
          <p:nvPr/>
        </p:nvSpPr>
        <p:spPr>
          <a:xfrm>
            <a:off x="1390650" y="1885315"/>
            <a:ext cx="3990975" cy="3991610"/>
          </a:xfrm>
          <a:prstGeom prst="rect">
            <a:avLst/>
          </a:prstGeom>
          <a:gradFill>
            <a:gsLst>
              <a:gs pos="0">
                <a:srgbClr val="FE9570">
                  <a:alpha val="0"/>
                </a:srgbClr>
              </a:gs>
              <a:gs pos="35000">
                <a:srgbClr val="FE9570">
                  <a:alpha val="0"/>
                </a:srgbClr>
              </a:gs>
              <a:gs pos="100000">
                <a:srgbClr val="EC35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D:\Picture5.pngPicture5" id="144" name="Google Shape;144;p2"/>
          <p:cNvPicPr preferRelativeResize="0"/>
          <p:nvPr>
            <p:ph idx="3" type="pic"/>
          </p:nvPr>
        </p:nvPicPr>
        <p:blipFill rotWithShape="1">
          <a:blip r:embed="rId4">
            <a:alphaModFix/>
          </a:blip>
          <a:srcRect b="0" l="0" r="0" t="0"/>
          <a:stretch/>
        </p:blipFill>
        <p:spPr>
          <a:xfrm>
            <a:off x="6730834" y="1886675"/>
            <a:ext cx="1439545" cy="1440089"/>
          </a:xfrm>
          <a:prstGeom prst="rect">
            <a:avLst/>
          </a:prstGeom>
          <a:noFill/>
          <a:ln>
            <a:noFill/>
          </a:ln>
          <a:effectLst>
            <a:outerShdw blurRad="482600" rotWithShape="0" algn="tl" dir="2700000" dist="469900">
              <a:srgbClr val="000000">
                <a:alpha val="40000"/>
              </a:srgbClr>
            </a:outerShdw>
          </a:effectLst>
        </p:spPr>
      </p:pic>
      <p:pic>
        <p:nvPicPr>
          <p:cNvPr descr="D:\Picture4.pngPicture4" id="145" name="Google Shape;145;p2"/>
          <p:cNvPicPr preferRelativeResize="0"/>
          <p:nvPr>
            <p:ph idx="4" type="pic"/>
          </p:nvPr>
        </p:nvPicPr>
        <p:blipFill rotWithShape="1">
          <a:blip r:embed="rId5">
            <a:alphaModFix/>
          </a:blip>
          <a:srcRect b="0" l="0" r="0" t="0"/>
          <a:stretch/>
        </p:blipFill>
        <p:spPr>
          <a:xfrm>
            <a:off x="6484182" y="3625984"/>
            <a:ext cx="975360" cy="975811"/>
          </a:xfrm>
          <a:prstGeom prst="rect">
            <a:avLst/>
          </a:prstGeom>
          <a:noFill/>
          <a:ln>
            <a:noFill/>
          </a:ln>
          <a:effectLst>
            <a:outerShdw blurRad="482600" rotWithShape="0" algn="tl" dir="2700000" dist="469900">
              <a:srgbClr val="000000">
                <a:alpha val="40000"/>
              </a:srgbClr>
            </a:outerShdw>
          </a:effectLst>
        </p:spPr>
      </p:pic>
      <p:sp>
        <p:nvSpPr>
          <p:cNvPr id="146" name="Google Shape;146;p2"/>
          <p:cNvSpPr txBox="1"/>
          <p:nvPr/>
        </p:nvSpPr>
        <p:spPr>
          <a:xfrm>
            <a:off x="1703502" y="5172887"/>
            <a:ext cx="3365050" cy="583565"/>
          </a:xfrm>
          <a:prstGeom prst="rect">
            <a:avLst/>
          </a:prstGeom>
          <a:noFill/>
          <a:ln>
            <a:noFill/>
          </a:ln>
        </p:spPr>
        <p:txBody>
          <a:bodyPr anchorCtr="0" anchor="ctr" bIns="45700" lIns="91425" spcFirstLastPara="1" rIns="91425" wrap="square" tIns="45700">
            <a:spAutoFit/>
          </a:bodyPr>
          <a:lstStyle/>
          <a:p>
            <a:pPr indent="0" lvl="0" marL="0" marR="0" rtl="0" algn="ctr">
              <a:lnSpc>
                <a:spcPct val="80000"/>
              </a:lnSpc>
              <a:spcBef>
                <a:spcPts val="0"/>
              </a:spcBef>
              <a:spcAft>
                <a:spcPts val="0"/>
              </a:spcAft>
              <a:buNone/>
            </a:pPr>
            <a:r>
              <a:rPr b="1" lang="en-US" sz="2000">
                <a:solidFill>
                  <a:schemeClr val="lt1"/>
                </a:solidFill>
                <a:latin typeface="Calibri"/>
                <a:ea typeface="Calibri"/>
                <a:cs typeface="Calibri"/>
                <a:sym typeface="Calibri"/>
              </a:rPr>
              <a:t>Giảng viên hướng dẫn</a:t>
            </a:r>
            <a:endParaRPr b="1" sz="2000">
              <a:solidFill>
                <a:schemeClr val="lt1"/>
              </a:solidFill>
              <a:latin typeface="Calibri"/>
              <a:ea typeface="Calibri"/>
              <a:cs typeface="Calibri"/>
              <a:sym typeface="Calibri"/>
            </a:endParaRPr>
          </a:p>
          <a:p>
            <a:pPr indent="0" lvl="0" marL="0" marR="0" rtl="0" algn="ctr">
              <a:lnSpc>
                <a:spcPct val="80000"/>
              </a:lnSpc>
              <a:spcBef>
                <a:spcPts val="0"/>
              </a:spcBef>
              <a:spcAft>
                <a:spcPts val="0"/>
              </a:spcAft>
              <a:buNone/>
            </a:pPr>
            <a:r>
              <a:rPr b="1" lang="en-US" sz="2000">
                <a:solidFill>
                  <a:schemeClr val="lt1"/>
                </a:solidFill>
                <a:latin typeface="Calibri"/>
                <a:ea typeface="Calibri"/>
                <a:cs typeface="Calibri"/>
                <a:sym typeface="Calibri"/>
              </a:rPr>
              <a:t>ThS. Trần Bích Thảo</a:t>
            </a:r>
            <a:endParaRPr b="1" sz="2000">
              <a:solidFill>
                <a:schemeClr val="lt1"/>
              </a:solidFill>
              <a:latin typeface="Calibri"/>
              <a:ea typeface="Calibri"/>
              <a:cs typeface="Calibri"/>
              <a:sym typeface="Calibri"/>
            </a:endParaRPr>
          </a:p>
        </p:txBody>
      </p:sp>
      <p:grpSp>
        <p:nvGrpSpPr>
          <p:cNvPr id="147" name="Google Shape;147;p2"/>
          <p:cNvGrpSpPr/>
          <p:nvPr/>
        </p:nvGrpSpPr>
        <p:grpSpPr>
          <a:xfrm>
            <a:off x="329406" y="248321"/>
            <a:ext cx="3693568" cy="565512"/>
            <a:chOff x="329406" y="248321"/>
            <a:chExt cx="3693568" cy="565512"/>
          </a:xfrm>
        </p:grpSpPr>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148" name="Google Shape;148;p2"/>
            <p:cNvSpPr txBox="1"/>
            <p:nvPr/>
          </p:nvSpPr>
          <p:spPr>
            <a:xfrm>
              <a:off x="894964" y="316238"/>
              <a:ext cx="3128010"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8F68"/>
                  </a:solidFill>
                  <a:latin typeface="Calibri"/>
                  <a:ea typeface="Calibri"/>
                  <a:cs typeface="Calibri"/>
                  <a:sym typeface="Calibri"/>
                </a:rPr>
                <a:t>Thành viên tham gia</a:t>
              </a:r>
              <a:endParaRPr sz="1400">
                <a:solidFill>
                  <a:schemeClr val="lt1"/>
                </a:solidFill>
                <a:latin typeface="Calibri"/>
                <a:ea typeface="Calibri"/>
                <a:cs typeface="Calibri"/>
                <a:sym typeface="Calibri"/>
              </a:endParaRPr>
            </a:p>
          </p:txBody>
        </p:sp>
        <p:grpSp>
          <p:nvGrpSpPr>
            <p:cNvPr id="149" name="Google Shape;149;p2"/>
            <p:cNvGrpSpPr/>
            <p:nvPr/>
          </p:nvGrpSpPr>
          <p:grpSpPr>
            <a:xfrm>
              <a:off x="329406" y="248321"/>
              <a:ext cx="565512" cy="565512"/>
              <a:chOff x="329406" y="248321"/>
              <a:chExt cx="565512" cy="565512"/>
            </a:xfrm>
          </p:grpSpPr>
          <p:sp>
            <p:nvSpPr>
              <p:cNvPr id="150" name="Google Shape;150;p2"/>
              <p:cNvSpPr/>
              <p:nvPr/>
            </p:nvSpPr>
            <p:spPr>
              <a:xfrm>
                <a:off x="329406" y="248321"/>
                <a:ext cx="565512" cy="565512"/>
              </a:xfrm>
              <a:prstGeom prst="ellipse">
                <a:avLst/>
              </a:prstGeom>
              <a:gradFill>
                <a:gsLst>
                  <a:gs pos="0">
                    <a:srgbClr val="FF8F68"/>
                  </a:gs>
                  <a:gs pos="97000">
                    <a:srgbClr val="EC354A"/>
                  </a:gs>
                  <a:gs pos="100000">
                    <a:srgbClr val="EC354A"/>
                  </a:gs>
                </a:gsLst>
                <a:path path="circle">
                  <a:fillToRect b="50%" l="50%" r="50%" t="50%"/>
                </a:path>
                <a:tileRect/>
              </a:gradFill>
              <a:ln>
                <a:noFill/>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2"/>
              <p:cNvSpPr/>
              <p:nvPr/>
            </p:nvSpPr>
            <p:spPr>
              <a:xfrm flipH="1" rot="10800000">
                <a:off x="463111" y="397651"/>
                <a:ext cx="298104" cy="266852"/>
              </a:xfrm>
              <a:custGeom>
                <a:rect b="b" l="l" r="r" t="t"/>
                <a:pathLst>
                  <a:path extrusionOk="0" h="111" w="124">
                    <a:moveTo>
                      <a:pt x="124" y="15"/>
                    </a:moveTo>
                    <a:lnTo>
                      <a:pt x="0" y="15"/>
                    </a:lnTo>
                    <a:lnTo>
                      <a:pt x="0" y="0"/>
                    </a:lnTo>
                    <a:lnTo>
                      <a:pt x="124" y="0"/>
                    </a:lnTo>
                    <a:lnTo>
                      <a:pt x="124" y="15"/>
                    </a:lnTo>
                    <a:close/>
                    <a:moveTo>
                      <a:pt x="92" y="47"/>
                    </a:moveTo>
                    <a:lnTo>
                      <a:pt x="0" y="47"/>
                    </a:lnTo>
                    <a:lnTo>
                      <a:pt x="0" y="32"/>
                    </a:lnTo>
                    <a:lnTo>
                      <a:pt x="92" y="32"/>
                    </a:lnTo>
                    <a:lnTo>
                      <a:pt x="92" y="47"/>
                    </a:lnTo>
                    <a:close/>
                    <a:moveTo>
                      <a:pt x="124" y="79"/>
                    </a:moveTo>
                    <a:lnTo>
                      <a:pt x="0" y="79"/>
                    </a:lnTo>
                    <a:lnTo>
                      <a:pt x="0" y="64"/>
                    </a:lnTo>
                    <a:lnTo>
                      <a:pt x="124" y="64"/>
                    </a:lnTo>
                    <a:lnTo>
                      <a:pt x="124" y="79"/>
                    </a:lnTo>
                    <a:close/>
                    <a:moveTo>
                      <a:pt x="92" y="111"/>
                    </a:moveTo>
                    <a:lnTo>
                      <a:pt x="0" y="111"/>
                    </a:lnTo>
                    <a:lnTo>
                      <a:pt x="0" y="96"/>
                    </a:lnTo>
                    <a:lnTo>
                      <a:pt x="92" y="96"/>
                    </a:lnTo>
                    <a:lnTo>
                      <a:pt x="92" y="1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152" name="Google Shape;152;p2"/>
          <p:cNvSpPr/>
          <p:nvPr/>
        </p:nvSpPr>
        <p:spPr>
          <a:xfrm>
            <a:off x="8170545" y="1887855"/>
            <a:ext cx="2628265" cy="1440180"/>
          </a:xfrm>
          <a:prstGeom prst="rect">
            <a:avLst/>
          </a:prstGeom>
          <a:solidFill>
            <a:schemeClr val="lt1"/>
          </a:solidFill>
          <a:ln>
            <a:noFill/>
          </a:ln>
          <a:effectLst>
            <a:outerShdw blurRad="482600" rotWithShape="0" algn="tl" dir="2700000" dist="469900">
              <a:schemeClr val="dk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53" name="Google Shape;153;p2"/>
          <p:cNvGrpSpPr/>
          <p:nvPr/>
        </p:nvGrpSpPr>
        <p:grpSpPr>
          <a:xfrm>
            <a:off x="8437880" y="2092325"/>
            <a:ext cx="2070735" cy="1030652"/>
            <a:chOff x="8346210" y="2093046"/>
            <a:chExt cx="3066645" cy="1030791"/>
          </a:xfrm>
        </p:grpSpPr>
        <p:sp>
          <p:nvSpPr>
            <p:cNvPr id="154" name="Google Shape;154;p2"/>
            <p:cNvSpPr/>
            <p:nvPr/>
          </p:nvSpPr>
          <p:spPr>
            <a:xfrm>
              <a:off x="8380011" y="2774540"/>
              <a:ext cx="3032844" cy="349297"/>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1400">
                  <a:solidFill>
                    <a:srgbClr val="3A4B6A"/>
                  </a:solidFill>
                  <a:latin typeface="Calibri"/>
                  <a:ea typeface="Calibri"/>
                  <a:cs typeface="Calibri"/>
                  <a:sym typeface="Calibri"/>
                </a:rPr>
                <a:t>Lớp : DHTI14A1ND </a:t>
              </a:r>
              <a:endParaRPr sz="1400">
                <a:solidFill>
                  <a:srgbClr val="3A4B6A"/>
                </a:solidFill>
                <a:latin typeface="Calibri"/>
                <a:ea typeface="Calibri"/>
                <a:cs typeface="Calibri"/>
                <a:sym typeface="Calibri"/>
              </a:endParaRPr>
            </a:p>
          </p:txBody>
        </p:sp>
        <p:sp>
          <p:nvSpPr>
            <p:cNvPr id="155" name="Google Shape;155;p2"/>
            <p:cNvSpPr/>
            <p:nvPr/>
          </p:nvSpPr>
          <p:spPr>
            <a:xfrm>
              <a:off x="8346210" y="2093046"/>
              <a:ext cx="3032760" cy="681447"/>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1600">
                  <a:solidFill>
                    <a:srgbClr val="3A4B6A"/>
                  </a:solidFill>
                  <a:latin typeface="Calibri"/>
                  <a:ea typeface="Calibri"/>
                  <a:cs typeface="Calibri"/>
                  <a:sym typeface="Calibri"/>
                </a:rPr>
                <a:t>Chủ nhiệm đề tài: </a:t>
              </a:r>
              <a:endParaRPr b="1" sz="1600">
                <a:solidFill>
                  <a:srgbClr val="3A4B6A"/>
                </a:solidFill>
                <a:latin typeface="Calibri"/>
                <a:ea typeface="Calibri"/>
                <a:cs typeface="Calibri"/>
                <a:sym typeface="Calibri"/>
              </a:endParaRPr>
            </a:p>
            <a:p>
              <a:pPr indent="0" lvl="0" marL="0" marR="0" rtl="0" algn="l">
                <a:lnSpc>
                  <a:spcPct val="120000"/>
                </a:lnSpc>
                <a:spcBef>
                  <a:spcPts val="0"/>
                </a:spcBef>
                <a:spcAft>
                  <a:spcPts val="0"/>
                </a:spcAft>
                <a:buNone/>
              </a:pPr>
              <a:r>
                <a:rPr b="1" lang="en-US" sz="1600">
                  <a:solidFill>
                    <a:srgbClr val="3A4B6A"/>
                  </a:solidFill>
                  <a:latin typeface="Calibri"/>
                  <a:ea typeface="Calibri"/>
                  <a:cs typeface="Calibri"/>
                  <a:sym typeface="Calibri"/>
                </a:rPr>
                <a:t>Trần Đình Phong</a:t>
              </a:r>
              <a:endParaRPr b="1" sz="1600">
                <a:solidFill>
                  <a:srgbClr val="3A4B6A"/>
                </a:solidFill>
                <a:latin typeface="Calibri"/>
                <a:ea typeface="Calibri"/>
                <a:cs typeface="Calibri"/>
                <a:sym typeface="Calibri"/>
              </a:endParaRPr>
            </a:p>
          </p:txBody>
        </p:sp>
      </p:grpSp>
      <p:sp>
        <p:nvSpPr>
          <p:cNvPr id="156" name="Google Shape;156;p2"/>
          <p:cNvSpPr/>
          <p:nvPr/>
        </p:nvSpPr>
        <p:spPr>
          <a:xfrm>
            <a:off x="7459037" y="3627254"/>
            <a:ext cx="3339599" cy="975811"/>
          </a:xfrm>
          <a:prstGeom prst="rect">
            <a:avLst/>
          </a:prstGeom>
          <a:solidFill>
            <a:schemeClr val="lt1"/>
          </a:solidFill>
          <a:ln>
            <a:noFill/>
          </a:ln>
          <a:effectLst>
            <a:outerShdw blurRad="482600" rotWithShape="0" algn="tl" dir="2700000" dist="469900">
              <a:schemeClr val="dk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57" name="Google Shape;157;p2"/>
          <p:cNvGrpSpPr/>
          <p:nvPr/>
        </p:nvGrpSpPr>
        <p:grpSpPr>
          <a:xfrm>
            <a:off x="7586115" y="3772417"/>
            <a:ext cx="3119247" cy="649098"/>
            <a:chOff x="7610880" y="3835283"/>
            <a:chExt cx="3119247" cy="649098"/>
          </a:xfrm>
        </p:grpSpPr>
        <p:sp>
          <p:nvSpPr>
            <p:cNvPr id="158" name="Google Shape;158;p2"/>
            <p:cNvSpPr/>
            <p:nvPr/>
          </p:nvSpPr>
          <p:spPr>
            <a:xfrm>
              <a:off x="7616106" y="4171961"/>
              <a:ext cx="3114021" cy="31242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1200">
                  <a:solidFill>
                    <a:srgbClr val="3A4B6A"/>
                  </a:solidFill>
                  <a:latin typeface="Calibri"/>
                  <a:ea typeface="Calibri"/>
                  <a:cs typeface="Calibri"/>
                  <a:sym typeface="Calibri"/>
                </a:rPr>
                <a:t>Lớp : DHTI14A1ND</a:t>
              </a:r>
              <a:endParaRPr sz="1200">
                <a:solidFill>
                  <a:srgbClr val="3A4B6A"/>
                </a:solidFill>
                <a:latin typeface="Calibri"/>
                <a:ea typeface="Calibri"/>
                <a:cs typeface="Calibri"/>
                <a:sym typeface="Calibri"/>
              </a:endParaRPr>
            </a:p>
          </p:txBody>
        </p:sp>
        <p:sp>
          <p:nvSpPr>
            <p:cNvPr id="159" name="Google Shape;159;p2"/>
            <p:cNvSpPr/>
            <p:nvPr/>
          </p:nvSpPr>
          <p:spPr>
            <a:xfrm>
              <a:off x="7610880" y="3835283"/>
              <a:ext cx="2653321" cy="34925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1400">
                  <a:solidFill>
                    <a:srgbClr val="3A4B6A"/>
                  </a:solidFill>
                  <a:latin typeface="Calibri"/>
                  <a:ea typeface="Calibri"/>
                  <a:cs typeface="Calibri"/>
                  <a:sym typeface="Calibri"/>
                </a:rPr>
                <a:t>Thành viên :Trần Văn Ry</a:t>
              </a:r>
              <a:endParaRPr b="1" sz="1400">
                <a:solidFill>
                  <a:srgbClr val="3A4B6A"/>
                </a:solidFill>
                <a:latin typeface="Calibri"/>
                <a:ea typeface="Calibri"/>
                <a:cs typeface="Calibri"/>
                <a:sym typeface="Calibri"/>
              </a:endParaRPr>
            </a:p>
          </p:txBody>
        </p:sp>
      </p:grpSp>
      <p:pic>
        <p:nvPicPr>
          <p:cNvPr descr="D:\Picture7.pngPicture7" id="160" name="Google Shape;160;p2"/>
          <p:cNvPicPr preferRelativeResize="0"/>
          <p:nvPr>
            <p:ph idx="5" type="pic"/>
          </p:nvPr>
        </p:nvPicPr>
        <p:blipFill rotWithShape="1">
          <a:blip r:embed="rId6">
            <a:alphaModFix/>
          </a:blip>
          <a:srcRect b="0" l="0" r="0" t="0"/>
          <a:stretch/>
        </p:blipFill>
        <p:spPr>
          <a:xfrm>
            <a:off x="6484182" y="4901838"/>
            <a:ext cx="975360" cy="975811"/>
          </a:xfrm>
          <a:prstGeom prst="rect">
            <a:avLst/>
          </a:prstGeom>
          <a:noFill/>
          <a:ln>
            <a:noFill/>
          </a:ln>
          <a:effectLst>
            <a:outerShdw blurRad="482600" rotWithShape="0" algn="tl" dir="2700000" dist="469900">
              <a:srgbClr val="000000">
                <a:alpha val="40000"/>
              </a:srgbClr>
            </a:outerShdw>
          </a:effectLst>
        </p:spPr>
      </p:pic>
      <p:sp>
        <p:nvSpPr>
          <p:cNvPr id="161" name="Google Shape;161;p2"/>
          <p:cNvSpPr/>
          <p:nvPr/>
        </p:nvSpPr>
        <p:spPr>
          <a:xfrm>
            <a:off x="7471102" y="4902473"/>
            <a:ext cx="3339599" cy="975811"/>
          </a:xfrm>
          <a:prstGeom prst="rect">
            <a:avLst/>
          </a:prstGeom>
          <a:solidFill>
            <a:schemeClr val="lt1"/>
          </a:solidFill>
          <a:ln>
            <a:noFill/>
          </a:ln>
          <a:effectLst>
            <a:outerShdw blurRad="482600" rotWithShape="0" algn="tl" dir="2700000" dist="469900">
              <a:schemeClr val="dk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62" name="Google Shape;162;p2"/>
          <p:cNvGrpSpPr/>
          <p:nvPr/>
        </p:nvGrpSpPr>
        <p:grpSpPr>
          <a:xfrm>
            <a:off x="7581035" y="5107492"/>
            <a:ext cx="3119755" cy="649098"/>
            <a:chOff x="7568970" y="4983032"/>
            <a:chExt cx="3119755" cy="649098"/>
          </a:xfrm>
        </p:grpSpPr>
        <p:sp>
          <p:nvSpPr>
            <p:cNvPr id="163" name="Google Shape;163;p2"/>
            <p:cNvSpPr/>
            <p:nvPr/>
          </p:nvSpPr>
          <p:spPr>
            <a:xfrm>
              <a:off x="7574196" y="5319710"/>
              <a:ext cx="3114021" cy="31242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1200">
                  <a:solidFill>
                    <a:srgbClr val="3A4B6A"/>
                  </a:solidFill>
                  <a:latin typeface="Calibri"/>
                  <a:ea typeface="Calibri"/>
                  <a:cs typeface="Calibri"/>
                  <a:sym typeface="Calibri"/>
                </a:rPr>
                <a:t>Lớp : DHTI14A1ND</a:t>
              </a:r>
              <a:endParaRPr sz="1200">
                <a:solidFill>
                  <a:srgbClr val="3A4B6A"/>
                </a:solidFill>
                <a:latin typeface="Calibri"/>
                <a:ea typeface="Calibri"/>
                <a:cs typeface="Calibri"/>
                <a:sym typeface="Calibri"/>
              </a:endParaRPr>
            </a:p>
          </p:txBody>
        </p:sp>
        <p:sp>
          <p:nvSpPr>
            <p:cNvPr id="164" name="Google Shape;164;p2"/>
            <p:cNvSpPr/>
            <p:nvPr/>
          </p:nvSpPr>
          <p:spPr>
            <a:xfrm>
              <a:off x="7568970" y="4983032"/>
              <a:ext cx="3119755" cy="34925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1400">
                  <a:solidFill>
                    <a:srgbClr val="3A4B6A"/>
                  </a:solidFill>
                  <a:latin typeface="Calibri"/>
                  <a:ea typeface="Calibri"/>
                  <a:cs typeface="Calibri"/>
                  <a:sym typeface="Calibri"/>
                </a:rPr>
                <a:t>Thành viên :Nguyễn Đức Phong</a:t>
              </a:r>
              <a:endParaRPr b="1" sz="1400">
                <a:solidFill>
                  <a:srgbClr val="3A4B6A"/>
                </a:solidFill>
                <a:latin typeface="Calibri"/>
                <a:ea typeface="Calibri"/>
                <a:cs typeface="Calibri"/>
                <a:sym typeface="Calibri"/>
              </a:endParaRPr>
            </a:p>
          </p:txBody>
        </p:sp>
      </p:grpSp>
    </p:spTree>
  </p:cSld>
  <p:clrMapOvr>
    <a:masterClrMapping/>
  </p:clrMapOvr>
  <p:transition spd="slow" p14:dur="1000">
    <p:wipe dir="l"/>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500"/>
                                        <p:tgtEl>
                                          <p:spTgt spid="14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170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par>
                                <p:cTn fill="hold" nodeType="withEffect" presetClass="entr" presetID="10" presetSubtype="0">
                                  <p:stCondLst>
                                    <p:cond delay="130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350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par>
                                <p:cTn fill="hold" nodeType="withEffect" presetClass="entr" presetID="2" presetSubtype="2">
                                  <p:stCondLst>
                                    <p:cond delay="450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500"/>
                                        <p:tgtEl>
                                          <p:spTgt spid="15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480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500"/>
                                        <p:tgtEl>
                                          <p:spTgt spid="15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480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500"/>
                                        <p:tgtEl>
                                          <p:spTgt spid="15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500"/>
                                        <p:tgtEl>
                                          <p:spTgt spid="16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400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500"/>
                                        <p:tgtEl>
                                          <p:spTgt spid="15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500"/>
                                        <p:tgtEl>
                                          <p:spTgt spid="16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465" name="Shape 465"/>
        <p:cNvGrpSpPr/>
        <p:nvPr/>
      </p:nvGrpSpPr>
      <p:grpSpPr>
        <a:xfrm>
          <a:off x="0" y="0"/>
          <a:ext cx="0" cy="0"/>
          <a:chOff x="0" y="0"/>
          <a:chExt cx="0" cy="0"/>
        </a:xfrm>
      </p:grpSpPr>
      <p:cxnSp>
        <p:nvCxnSpPr>
          <p:cNvPr id="466" name="Google Shape;466;p20"/>
          <p:cNvCxnSpPr/>
          <p:nvPr/>
        </p:nvCxnSpPr>
        <p:spPr>
          <a:xfrm>
            <a:off x="2834506" y="0"/>
            <a:ext cx="0" cy="6858000"/>
          </a:xfrm>
          <a:prstGeom prst="straightConnector1">
            <a:avLst/>
          </a:prstGeom>
          <a:noFill/>
          <a:ln cap="flat" cmpd="sng" w="12700">
            <a:solidFill>
              <a:schemeClr val="lt1"/>
            </a:solidFill>
            <a:prstDash val="solid"/>
            <a:miter lim="800000"/>
            <a:headEnd len="sm" w="sm" type="none"/>
            <a:tailEnd len="sm" w="sm" type="none"/>
          </a:ln>
        </p:spPr>
      </p:cxnSp>
      <p:sp>
        <p:nvSpPr>
          <p:cNvPr id="467" name="Google Shape;467;p20"/>
          <p:cNvSpPr txBox="1"/>
          <p:nvPr/>
        </p:nvSpPr>
        <p:spPr>
          <a:xfrm>
            <a:off x="1162208" y="4480639"/>
            <a:ext cx="1311275" cy="6153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Code minh</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họa</a:t>
            </a:r>
            <a:endParaRPr b="1" sz="2000">
              <a:solidFill>
                <a:schemeClr val="lt1"/>
              </a:solidFill>
              <a:latin typeface="Calibri"/>
              <a:ea typeface="Calibri"/>
              <a:cs typeface="Calibri"/>
              <a:sym typeface="Calibri"/>
            </a:endParaRPr>
          </a:p>
        </p:txBody>
      </p:sp>
      <p:grpSp>
        <p:nvGrpSpPr>
          <p:cNvPr id="468" name="Google Shape;468;p20"/>
          <p:cNvGrpSpPr/>
          <p:nvPr/>
        </p:nvGrpSpPr>
        <p:grpSpPr>
          <a:xfrm>
            <a:off x="3758051" y="3303307"/>
            <a:ext cx="7926705" cy="3401695"/>
            <a:chOff x="3758051" y="3303307"/>
            <a:chExt cx="7926705" cy="3401695"/>
          </a:xfrm>
        </p:grpSpPr>
        <p:sp>
          <p:nvSpPr>
            <p:cNvPr id="469" name="Google Shape;469;p20"/>
            <p:cNvSpPr/>
            <p:nvPr/>
          </p:nvSpPr>
          <p:spPr>
            <a:xfrm>
              <a:off x="3758051" y="3303307"/>
              <a:ext cx="7926705" cy="3401695"/>
            </a:xfrm>
            <a:prstGeom prst="roundRect">
              <a:avLst>
                <a:gd fmla="val 8654" name="adj"/>
              </a:avLst>
            </a:prstGeom>
            <a:solidFill>
              <a:srgbClr val="4458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14864"/>
                </a:solidFill>
                <a:latin typeface="Calibri"/>
                <a:ea typeface="Calibri"/>
                <a:cs typeface="Calibri"/>
                <a:sym typeface="Calibri"/>
              </a:endParaRPr>
            </a:p>
          </p:txBody>
        </p:sp>
        <p:sp>
          <p:nvSpPr>
            <p:cNvPr id="470" name="Google Shape;470;p20"/>
            <p:cNvSpPr txBox="1"/>
            <p:nvPr/>
          </p:nvSpPr>
          <p:spPr>
            <a:xfrm flipH="1">
              <a:off x="3976491" y="3465232"/>
              <a:ext cx="3914140" cy="3077845"/>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import numpy as np </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import pandas as pd </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import matplotlib.pyplot as plt</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import cv2</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import tensorflow as tf</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from PIL import Image</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import os</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from sklearn.model_selection import train_test_split</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from keras.utils import to_categorical</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from keras.models import Sequential, load_model</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from keras.layers import Conv2D, MaxPool2D, Dense, Flatten, Dropout</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data = []</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labels = []</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classes = 43</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cur_path = os.getcwd() </a:t>
              </a:r>
              <a:endParaRPr sz="1000">
                <a:solidFill>
                  <a:schemeClr val="lt1"/>
                </a:solidFill>
                <a:latin typeface="Calibri"/>
                <a:ea typeface="Calibri"/>
                <a:cs typeface="Calibri"/>
                <a:sym typeface="Calibri"/>
              </a:endParaRPr>
            </a:p>
          </p:txBody>
        </p:sp>
      </p:grpSp>
      <p:sp>
        <p:nvSpPr>
          <p:cNvPr id="471" name="Google Shape;471;p20"/>
          <p:cNvSpPr txBox="1"/>
          <p:nvPr/>
        </p:nvSpPr>
        <p:spPr>
          <a:xfrm>
            <a:off x="3757930" y="814070"/>
            <a:ext cx="7927340" cy="226187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US" sz="1400">
                <a:solidFill>
                  <a:schemeClr val="lt1"/>
                </a:solidFill>
                <a:latin typeface="Calibri"/>
                <a:ea typeface="Calibri"/>
                <a:cs typeface="Calibri"/>
                <a:sym typeface="Calibri"/>
              </a:rPr>
              <a:t> Gồm 4 bước: Khám phá dữ liệu, Xây dựng mô hình CNN, Trainning và xác thực, Kiểm tra mô hình với bộ dữ liệu test set.</a:t>
            </a:r>
            <a:endParaRPr b="1" sz="14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1400">
                <a:solidFill>
                  <a:schemeClr val="lt1"/>
                </a:solidFill>
                <a:latin typeface="Calibri"/>
                <a:ea typeface="Calibri"/>
                <a:cs typeface="Calibri"/>
                <a:sym typeface="Calibri"/>
              </a:rPr>
              <a:t>1.Bước 1: Khám phá dữ liệu</a:t>
            </a:r>
            <a:endParaRPr b="1" sz="14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1400">
                <a:solidFill>
                  <a:schemeClr val="lt1"/>
                </a:solidFill>
                <a:latin typeface="Calibri"/>
                <a:ea typeface="Calibri"/>
                <a:cs typeface="Calibri"/>
                <a:sym typeface="Calibri"/>
              </a:rPr>
              <a:t>-Thư mục train có chưa 43 thư mục con mỗi thư mục đại diện cho một lớp khác nhau được đánh số thứ tự từ 0 đến 42. sử dụng module OS em sẽ lặp lại trên tất cả các lớp để kết nối các hình ảnh với nhãn tương ứng của chúng.</a:t>
            </a:r>
            <a:endParaRPr b="1" sz="14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1400">
                <a:solidFill>
                  <a:schemeClr val="lt1"/>
                </a:solidFill>
                <a:latin typeface="Calibri"/>
                <a:ea typeface="Calibri"/>
                <a:cs typeface="Calibri"/>
                <a:sym typeface="Calibri"/>
              </a:rPr>
              <a:t>-Sử dụng thư viện PIL để chuyển hình ảnh thành 1 mảng .</a:t>
            </a:r>
            <a:endParaRPr b="1" sz="1400">
              <a:solidFill>
                <a:schemeClr val="lt1"/>
              </a:solidFill>
              <a:latin typeface="Calibri"/>
              <a:ea typeface="Calibri"/>
              <a:cs typeface="Calibri"/>
              <a:sym typeface="Calibri"/>
            </a:endParaRPr>
          </a:p>
        </p:txBody>
      </p:sp>
      <p:grpSp>
        <p:nvGrpSpPr>
          <p:cNvPr id="472" name="Google Shape;472;p20"/>
          <p:cNvGrpSpPr/>
          <p:nvPr/>
        </p:nvGrpSpPr>
        <p:grpSpPr>
          <a:xfrm>
            <a:off x="248126" y="248321"/>
            <a:ext cx="5464583" cy="565512"/>
            <a:chOff x="329406" y="248321"/>
            <a:chExt cx="5464583" cy="565512"/>
          </a:xfrm>
        </p:grpSpPr>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473" name="Google Shape;473;p20"/>
            <p:cNvSpPr txBox="1"/>
            <p:nvPr/>
          </p:nvSpPr>
          <p:spPr>
            <a:xfrm>
              <a:off x="894964" y="327033"/>
              <a:ext cx="4899025" cy="445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rgbClr val="FF8F68"/>
                  </a:solidFill>
                  <a:latin typeface="Calibri"/>
                  <a:ea typeface="Calibri"/>
                  <a:cs typeface="Calibri"/>
                  <a:sym typeface="Calibri"/>
                </a:rPr>
                <a:t>3.1.2. Xây dựng và huấn luyện mô hình</a:t>
              </a:r>
              <a:endParaRPr b="1" sz="2300">
                <a:solidFill>
                  <a:srgbClr val="FF8F68"/>
                </a:solidFill>
                <a:latin typeface="Calibri"/>
                <a:ea typeface="Calibri"/>
                <a:cs typeface="Calibri"/>
                <a:sym typeface="Calibri"/>
              </a:endParaRPr>
            </a:p>
          </p:txBody>
        </p:sp>
        <p:grpSp>
          <p:nvGrpSpPr>
            <p:cNvPr id="474" name="Google Shape;474;p20"/>
            <p:cNvGrpSpPr/>
            <p:nvPr/>
          </p:nvGrpSpPr>
          <p:grpSpPr>
            <a:xfrm>
              <a:off x="329406" y="248321"/>
              <a:ext cx="565512" cy="565512"/>
              <a:chOff x="329406" y="248321"/>
              <a:chExt cx="565512" cy="565512"/>
            </a:xfrm>
          </p:grpSpPr>
          <p:sp>
            <p:nvSpPr>
              <p:cNvPr id="475" name="Google Shape;475;p20"/>
              <p:cNvSpPr/>
              <p:nvPr/>
            </p:nvSpPr>
            <p:spPr>
              <a:xfrm>
                <a:off x="329406" y="248321"/>
                <a:ext cx="565512" cy="565512"/>
              </a:xfrm>
              <a:prstGeom prst="ellipse">
                <a:avLst/>
              </a:prstGeom>
              <a:gradFill>
                <a:gsLst>
                  <a:gs pos="0">
                    <a:srgbClr val="FF8F68"/>
                  </a:gs>
                  <a:gs pos="97000">
                    <a:srgbClr val="EC354A"/>
                  </a:gs>
                  <a:gs pos="100000">
                    <a:srgbClr val="EC354A"/>
                  </a:gs>
                </a:gsLst>
                <a:path path="circle">
                  <a:fillToRect b="50%" l="50%" r="50%" t="50%"/>
                </a:path>
                <a:tileRect/>
              </a:gradFill>
              <a:ln>
                <a:noFill/>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Google Shape;476;p20"/>
              <p:cNvSpPr/>
              <p:nvPr/>
            </p:nvSpPr>
            <p:spPr>
              <a:xfrm flipH="1" rot="10800000">
                <a:off x="463111" y="397651"/>
                <a:ext cx="298104" cy="266852"/>
              </a:xfrm>
              <a:custGeom>
                <a:rect b="b" l="l" r="r" t="t"/>
                <a:pathLst>
                  <a:path extrusionOk="0" h="111" w="124">
                    <a:moveTo>
                      <a:pt x="124" y="15"/>
                    </a:moveTo>
                    <a:lnTo>
                      <a:pt x="0" y="15"/>
                    </a:lnTo>
                    <a:lnTo>
                      <a:pt x="0" y="0"/>
                    </a:lnTo>
                    <a:lnTo>
                      <a:pt x="124" y="0"/>
                    </a:lnTo>
                    <a:lnTo>
                      <a:pt x="124" y="15"/>
                    </a:lnTo>
                    <a:close/>
                    <a:moveTo>
                      <a:pt x="92" y="47"/>
                    </a:moveTo>
                    <a:lnTo>
                      <a:pt x="0" y="47"/>
                    </a:lnTo>
                    <a:lnTo>
                      <a:pt x="0" y="32"/>
                    </a:lnTo>
                    <a:lnTo>
                      <a:pt x="92" y="32"/>
                    </a:lnTo>
                    <a:lnTo>
                      <a:pt x="92" y="47"/>
                    </a:lnTo>
                    <a:close/>
                    <a:moveTo>
                      <a:pt x="124" y="79"/>
                    </a:moveTo>
                    <a:lnTo>
                      <a:pt x="0" y="79"/>
                    </a:lnTo>
                    <a:lnTo>
                      <a:pt x="0" y="64"/>
                    </a:lnTo>
                    <a:lnTo>
                      <a:pt x="124" y="64"/>
                    </a:lnTo>
                    <a:lnTo>
                      <a:pt x="124" y="79"/>
                    </a:lnTo>
                    <a:close/>
                    <a:moveTo>
                      <a:pt x="92" y="111"/>
                    </a:moveTo>
                    <a:lnTo>
                      <a:pt x="0" y="111"/>
                    </a:lnTo>
                    <a:lnTo>
                      <a:pt x="0" y="96"/>
                    </a:lnTo>
                    <a:lnTo>
                      <a:pt x="92" y="96"/>
                    </a:lnTo>
                    <a:lnTo>
                      <a:pt x="92" y="1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477" name="Google Shape;477;p20"/>
          <p:cNvGrpSpPr/>
          <p:nvPr/>
        </p:nvGrpSpPr>
        <p:grpSpPr>
          <a:xfrm>
            <a:off x="2510032" y="1234888"/>
            <a:ext cx="648000" cy="648000"/>
            <a:chOff x="2510032" y="1234888"/>
            <a:chExt cx="648000" cy="648000"/>
          </a:xfrm>
        </p:grpSpPr>
        <p:sp>
          <p:nvSpPr>
            <p:cNvPr id="478" name="Google Shape;478;p20"/>
            <p:cNvSpPr/>
            <p:nvPr/>
          </p:nvSpPr>
          <p:spPr>
            <a:xfrm>
              <a:off x="2510032" y="1234888"/>
              <a:ext cx="648000" cy="648000"/>
            </a:xfrm>
            <a:prstGeom prst="ellipse">
              <a:avLst/>
            </a:prstGeom>
            <a:gradFill>
              <a:gsLst>
                <a:gs pos="0">
                  <a:srgbClr val="FF8F68"/>
                </a:gs>
                <a:gs pos="100000">
                  <a:srgbClr val="EC354A"/>
                </a:gs>
              </a:gsLst>
              <a:lin ang="2700000" scaled="0"/>
            </a:gradFill>
            <a:ln>
              <a:noFill/>
            </a:ln>
            <a:effectLst>
              <a:outerShdw blurRad="152400" rotWithShape="0" algn="t" dir="2700000" dist="762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14864"/>
                </a:solidFill>
                <a:latin typeface="Calibri"/>
                <a:ea typeface="Calibri"/>
                <a:cs typeface="Calibri"/>
                <a:sym typeface="Calibri"/>
              </a:endParaRPr>
            </a:p>
          </p:txBody>
        </p:sp>
        <p:sp>
          <p:nvSpPr>
            <p:cNvPr id="479" name="Google Shape;479;p20"/>
            <p:cNvSpPr/>
            <p:nvPr/>
          </p:nvSpPr>
          <p:spPr>
            <a:xfrm>
              <a:off x="2686432" y="1425126"/>
              <a:ext cx="295200" cy="267525"/>
            </a:xfrm>
            <a:custGeom>
              <a:rect b="b" l="l" r="r" t="t"/>
              <a:pathLst>
                <a:path extrusionOk="0" h="232" w="256">
                  <a:moveTo>
                    <a:pt x="234" y="22"/>
                  </a:moveTo>
                  <a:lnTo>
                    <a:pt x="234" y="22"/>
                  </a:lnTo>
                  <a:lnTo>
                    <a:pt x="224" y="12"/>
                  </a:lnTo>
                  <a:lnTo>
                    <a:pt x="212" y="6"/>
                  </a:lnTo>
                  <a:lnTo>
                    <a:pt x="198" y="2"/>
                  </a:lnTo>
                  <a:lnTo>
                    <a:pt x="184" y="0"/>
                  </a:lnTo>
                  <a:lnTo>
                    <a:pt x="170" y="2"/>
                  </a:lnTo>
                  <a:lnTo>
                    <a:pt x="156" y="6"/>
                  </a:lnTo>
                  <a:lnTo>
                    <a:pt x="144" y="12"/>
                  </a:lnTo>
                  <a:lnTo>
                    <a:pt x="134" y="22"/>
                  </a:lnTo>
                  <a:lnTo>
                    <a:pt x="16" y="136"/>
                  </a:lnTo>
                  <a:lnTo>
                    <a:pt x="16" y="136"/>
                  </a:lnTo>
                  <a:lnTo>
                    <a:pt x="10" y="146"/>
                  </a:lnTo>
                  <a:lnTo>
                    <a:pt x="4" y="154"/>
                  </a:lnTo>
                  <a:lnTo>
                    <a:pt x="2" y="166"/>
                  </a:lnTo>
                  <a:lnTo>
                    <a:pt x="0" y="176"/>
                  </a:lnTo>
                  <a:lnTo>
                    <a:pt x="2" y="186"/>
                  </a:lnTo>
                  <a:lnTo>
                    <a:pt x="4" y="198"/>
                  </a:lnTo>
                  <a:lnTo>
                    <a:pt x="10" y="206"/>
                  </a:lnTo>
                  <a:lnTo>
                    <a:pt x="16" y="216"/>
                  </a:lnTo>
                  <a:lnTo>
                    <a:pt x="16" y="216"/>
                  </a:lnTo>
                  <a:lnTo>
                    <a:pt x="26" y="222"/>
                  </a:lnTo>
                  <a:lnTo>
                    <a:pt x="34" y="228"/>
                  </a:lnTo>
                  <a:lnTo>
                    <a:pt x="46" y="230"/>
                  </a:lnTo>
                  <a:lnTo>
                    <a:pt x="56" y="232"/>
                  </a:lnTo>
                  <a:lnTo>
                    <a:pt x="66" y="230"/>
                  </a:lnTo>
                  <a:lnTo>
                    <a:pt x="78" y="228"/>
                  </a:lnTo>
                  <a:lnTo>
                    <a:pt x="86" y="222"/>
                  </a:lnTo>
                  <a:lnTo>
                    <a:pt x="96" y="216"/>
                  </a:lnTo>
                  <a:lnTo>
                    <a:pt x="212" y="100"/>
                  </a:lnTo>
                  <a:lnTo>
                    <a:pt x="212" y="100"/>
                  </a:lnTo>
                  <a:lnTo>
                    <a:pt x="218" y="94"/>
                  </a:lnTo>
                  <a:lnTo>
                    <a:pt x="222" y="88"/>
                  </a:lnTo>
                  <a:lnTo>
                    <a:pt x="224" y="80"/>
                  </a:lnTo>
                  <a:lnTo>
                    <a:pt x="224" y="72"/>
                  </a:lnTo>
                  <a:lnTo>
                    <a:pt x="224" y="64"/>
                  </a:lnTo>
                  <a:lnTo>
                    <a:pt x="222" y="56"/>
                  </a:lnTo>
                  <a:lnTo>
                    <a:pt x="218" y="50"/>
                  </a:lnTo>
                  <a:lnTo>
                    <a:pt x="212" y="44"/>
                  </a:lnTo>
                  <a:lnTo>
                    <a:pt x="212" y="44"/>
                  </a:lnTo>
                  <a:lnTo>
                    <a:pt x="206" y="38"/>
                  </a:lnTo>
                  <a:lnTo>
                    <a:pt x="200" y="34"/>
                  </a:lnTo>
                  <a:lnTo>
                    <a:pt x="192" y="32"/>
                  </a:lnTo>
                  <a:lnTo>
                    <a:pt x="184" y="32"/>
                  </a:lnTo>
                  <a:lnTo>
                    <a:pt x="176" y="32"/>
                  </a:lnTo>
                  <a:lnTo>
                    <a:pt x="168" y="34"/>
                  </a:lnTo>
                  <a:lnTo>
                    <a:pt x="162" y="38"/>
                  </a:lnTo>
                  <a:lnTo>
                    <a:pt x="156" y="44"/>
                  </a:lnTo>
                  <a:lnTo>
                    <a:pt x="68" y="132"/>
                  </a:lnTo>
                  <a:lnTo>
                    <a:pt x="68" y="132"/>
                  </a:lnTo>
                  <a:lnTo>
                    <a:pt x="66" y="134"/>
                  </a:lnTo>
                  <a:lnTo>
                    <a:pt x="66" y="138"/>
                  </a:lnTo>
                  <a:lnTo>
                    <a:pt x="66" y="140"/>
                  </a:lnTo>
                  <a:lnTo>
                    <a:pt x="68" y="142"/>
                  </a:lnTo>
                  <a:lnTo>
                    <a:pt x="68" y="142"/>
                  </a:lnTo>
                  <a:lnTo>
                    <a:pt x="70" y="144"/>
                  </a:lnTo>
                  <a:lnTo>
                    <a:pt x="74" y="146"/>
                  </a:lnTo>
                  <a:lnTo>
                    <a:pt x="76" y="144"/>
                  </a:lnTo>
                  <a:lnTo>
                    <a:pt x="80" y="142"/>
                  </a:lnTo>
                  <a:lnTo>
                    <a:pt x="168" y="56"/>
                  </a:lnTo>
                  <a:lnTo>
                    <a:pt x="168" y="56"/>
                  </a:lnTo>
                  <a:lnTo>
                    <a:pt x="174" y="50"/>
                  </a:lnTo>
                  <a:lnTo>
                    <a:pt x="184" y="48"/>
                  </a:lnTo>
                  <a:lnTo>
                    <a:pt x="194" y="50"/>
                  </a:lnTo>
                  <a:lnTo>
                    <a:pt x="200" y="56"/>
                  </a:lnTo>
                  <a:lnTo>
                    <a:pt x="200" y="56"/>
                  </a:lnTo>
                  <a:lnTo>
                    <a:pt x="206" y="62"/>
                  </a:lnTo>
                  <a:lnTo>
                    <a:pt x="208" y="72"/>
                  </a:lnTo>
                  <a:lnTo>
                    <a:pt x="206" y="82"/>
                  </a:lnTo>
                  <a:lnTo>
                    <a:pt x="200" y="88"/>
                  </a:lnTo>
                  <a:lnTo>
                    <a:pt x="84" y="204"/>
                  </a:lnTo>
                  <a:lnTo>
                    <a:pt x="84" y="204"/>
                  </a:lnTo>
                  <a:lnTo>
                    <a:pt x="78" y="210"/>
                  </a:lnTo>
                  <a:lnTo>
                    <a:pt x="72" y="214"/>
                  </a:lnTo>
                  <a:lnTo>
                    <a:pt x="64" y="216"/>
                  </a:lnTo>
                  <a:lnTo>
                    <a:pt x="56" y="216"/>
                  </a:lnTo>
                  <a:lnTo>
                    <a:pt x="48" y="216"/>
                  </a:lnTo>
                  <a:lnTo>
                    <a:pt x="40" y="214"/>
                  </a:lnTo>
                  <a:lnTo>
                    <a:pt x="34" y="210"/>
                  </a:lnTo>
                  <a:lnTo>
                    <a:pt x="28" y="204"/>
                  </a:lnTo>
                  <a:lnTo>
                    <a:pt x="28" y="204"/>
                  </a:lnTo>
                  <a:lnTo>
                    <a:pt x="22" y="198"/>
                  </a:lnTo>
                  <a:lnTo>
                    <a:pt x="18" y="192"/>
                  </a:lnTo>
                  <a:lnTo>
                    <a:pt x="16" y="184"/>
                  </a:lnTo>
                  <a:lnTo>
                    <a:pt x="16" y="176"/>
                  </a:lnTo>
                  <a:lnTo>
                    <a:pt x="16" y="168"/>
                  </a:lnTo>
                  <a:lnTo>
                    <a:pt x="18" y="160"/>
                  </a:lnTo>
                  <a:lnTo>
                    <a:pt x="22" y="154"/>
                  </a:lnTo>
                  <a:lnTo>
                    <a:pt x="28" y="148"/>
                  </a:lnTo>
                  <a:lnTo>
                    <a:pt x="144" y="34"/>
                  </a:lnTo>
                  <a:lnTo>
                    <a:pt x="144" y="34"/>
                  </a:lnTo>
                  <a:lnTo>
                    <a:pt x="152" y="26"/>
                  </a:lnTo>
                  <a:lnTo>
                    <a:pt x="162" y="22"/>
                  </a:lnTo>
                  <a:lnTo>
                    <a:pt x="172" y="18"/>
                  </a:lnTo>
                  <a:lnTo>
                    <a:pt x="182" y="18"/>
                  </a:lnTo>
                  <a:lnTo>
                    <a:pt x="194" y="18"/>
                  </a:lnTo>
                  <a:lnTo>
                    <a:pt x="204" y="22"/>
                  </a:lnTo>
                  <a:lnTo>
                    <a:pt x="214" y="26"/>
                  </a:lnTo>
                  <a:lnTo>
                    <a:pt x="222" y="34"/>
                  </a:lnTo>
                  <a:lnTo>
                    <a:pt x="222" y="34"/>
                  </a:lnTo>
                  <a:lnTo>
                    <a:pt x="230" y="42"/>
                  </a:lnTo>
                  <a:lnTo>
                    <a:pt x="234" y="52"/>
                  </a:lnTo>
                  <a:lnTo>
                    <a:pt x="238" y="62"/>
                  </a:lnTo>
                  <a:lnTo>
                    <a:pt x="238" y="74"/>
                  </a:lnTo>
                  <a:lnTo>
                    <a:pt x="238" y="84"/>
                  </a:lnTo>
                  <a:lnTo>
                    <a:pt x="234" y="94"/>
                  </a:lnTo>
                  <a:lnTo>
                    <a:pt x="230" y="104"/>
                  </a:lnTo>
                  <a:lnTo>
                    <a:pt x="222" y="112"/>
                  </a:lnTo>
                  <a:lnTo>
                    <a:pt x="136" y="200"/>
                  </a:lnTo>
                  <a:lnTo>
                    <a:pt x="136" y="200"/>
                  </a:lnTo>
                  <a:lnTo>
                    <a:pt x="134" y="202"/>
                  </a:lnTo>
                  <a:lnTo>
                    <a:pt x="134" y="206"/>
                  </a:lnTo>
                  <a:lnTo>
                    <a:pt x="134" y="208"/>
                  </a:lnTo>
                  <a:lnTo>
                    <a:pt x="136" y="210"/>
                  </a:lnTo>
                  <a:lnTo>
                    <a:pt x="136" y="210"/>
                  </a:lnTo>
                  <a:lnTo>
                    <a:pt x="138" y="212"/>
                  </a:lnTo>
                  <a:lnTo>
                    <a:pt x="142" y="214"/>
                  </a:lnTo>
                  <a:lnTo>
                    <a:pt x="144" y="212"/>
                  </a:lnTo>
                  <a:lnTo>
                    <a:pt x="148" y="210"/>
                  </a:lnTo>
                  <a:lnTo>
                    <a:pt x="234" y="122"/>
                  </a:lnTo>
                  <a:lnTo>
                    <a:pt x="234" y="122"/>
                  </a:lnTo>
                  <a:lnTo>
                    <a:pt x="244" y="112"/>
                  </a:lnTo>
                  <a:lnTo>
                    <a:pt x="250" y="100"/>
                  </a:lnTo>
                  <a:lnTo>
                    <a:pt x="254" y="86"/>
                  </a:lnTo>
                  <a:lnTo>
                    <a:pt x="256" y="72"/>
                  </a:lnTo>
                  <a:lnTo>
                    <a:pt x="254" y="58"/>
                  </a:lnTo>
                  <a:lnTo>
                    <a:pt x="250" y="44"/>
                  </a:lnTo>
                  <a:lnTo>
                    <a:pt x="244" y="32"/>
                  </a:lnTo>
                  <a:lnTo>
                    <a:pt x="234" y="22"/>
                  </a:ln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80" name="Google Shape;480;p20"/>
          <p:cNvSpPr txBox="1"/>
          <p:nvPr/>
        </p:nvSpPr>
        <p:spPr>
          <a:xfrm>
            <a:off x="1162208" y="1385315"/>
            <a:ext cx="1170940" cy="3073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Xây dựng</a:t>
            </a:r>
            <a:endParaRPr b="1" sz="2000">
              <a:solidFill>
                <a:schemeClr val="lt1"/>
              </a:solidFill>
              <a:latin typeface="Calibri"/>
              <a:ea typeface="Calibri"/>
              <a:cs typeface="Calibri"/>
              <a:sym typeface="Calibri"/>
            </a:endParaRPr>
          </a:p>
        </p:txBody>
      </p:sp>
      <p:grpSp>
        <p:nvGrpSpPr>
          <p:cNvPr id="481" name="Google Shape;481;p20"/>
          <p:cNvGrpSpPr/>
          <p:nvPr/>
        </p:nvGrpSpPr>
        <p:grpSpPr>
          <a:xfrm>
            <a:off x="2510667" y="4311106"/>
            <a:ext cx="648000" cy="648000"/>
            <a:chOff x="2510032" y="1070066"/>
            <a:chExt cx="648000" cy="648000"/>
          </a:xfrm>
        </p:grpSpPr>
        <p:sp>
          <p:nvSpPr>
            <p:cNvPr id="482" name="Google Shape;482;p20"/>
            <p:cNvSpPr/>
            <p:nvPr/>
          </p:nvSpPr>
          <p:spPr>
            <a:xfrm>
              <a:off x="2510032" y="1070066"/>
              <a:ext cx="648000" cy="648000"/>
            </a:xfrm>
            <a:prstGeom prst="ellipse">
              <a:avLst/>
            </a:prstGeom>
            <a:gradFill>
              <a:gsLst>
                <a:gs pos="0">
                  <a:srgbClr val="FF8F68"/>
                </a:gs>
                <a:gs pos="100000">
                  <a:srgbClr val="EC354A"/>
                </a:gs>
              </a:gsLst>
              <a:lin ang="2700000" scaled="0"/>
            </a:gradFill>
            <a:ln>
              <a:noFill/>
            </a:ln>
            <a:effectLst>
              <a:outerShdw blurRad="152400" rotWithShape="0" algn="t" dir="2700000" dist="762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14864"/>
                </a:solidFill>
                <a:latin typeface="Calibri"/>
                <a:ea typeface="Calibri"/>
                <a:cs typeface="Calibri"/>
                <a:sym typeface="Calibri"/>
              </a:endParaRPr>
            </a:p>
          </p:txBody>
        </p:sp>
        <p:sp>
          <p:nvSpPr>
            <p:cNvPr id="483" name="Google Shape;483;p20"/>
            <p:cNvSpPr/>
            <p:nvPr/>
          </p:nvSpPr>
          <p:spPr>
            <a:xfrm>
              <a:off x="2686432" y="1287979"/>
              <a:ext cx="295200" cy="212174"/>
            </a:xfrm>
            <a:custGeom>
              <a:rect b="b" l="l" r="r" t="t"/>
              <a:pathLst>
                <a:path extrusionOk="0" h="184" w="256">
                  <a:moveTo>
                    <a:pt x="208" y="66"/>
                  </a:moveTo>
                  <a:lnTo>
                    <a:pt x="208" y="66"/>
                  </a:lnTo>
                  <a:lnTo>
                    <a:pt x="204" y="52"/>
                  </a:lnTo>
                  <a:lnTo>
                    <a:pt x="200" y="40"/>
                  </a:lnTo>
                  <a:lnTo>
                    <a:pt x="194" y="28"/>
                  </a:lnTo>
                  <a:lnTo>
                    <a:pt x="184" y="18"/>
                  </a:lnTo>
                  <a:lnTo>
                    <a:pt x="174" y="10"/>
                  </a:lnTo>
                  <a:lnTo>
                    <a:pt x="162" y="6"/>
                  </a:lnTo>
                  <a:lnTo>
                    <a:pt x="150" y="2"/>
                  </a:lnTo>
                  <a:lnTo>
                    <a:pt x="136" y="0"/>
                  </a:lnTo>
                  <a:lnTo>
                    <a:pt x="136" y="0"/>
                  </a:lnTo>
                  <a:lnTo>
                    <a:pt x="126" y="0"/>
                  </a:lnTo>
                  <a:lnTo>
                    <a:pt x="116" y="4"/>
                  </a:lnTo>
                  <a:lnTo>
                    <a:pt x="106" y="6"/>
                  </a:lnTo>
                  <a:lnTo>
                    <a:pt x="96" y="12"/>
                  </a:lnTo>
                  <a:lnTo>
                    <a:pt x="88" y="18"/>
                  </a:lnTo>
                  <a:lnTo>
                    <a:pt x="82" y="24"/>
                  </a:lnTo>
                  <a:lnTo>
                    <a:pt x="76" y="32"/>
                  </a:lnTo>
                  <a:lnTo>
                    <a:pt x="70" y="42"/>
                  </a:lnTo>
                  <a:lnTo>
                    <a:pt x="70" y="42"/>
                  </a:lnTo>
                  <a:lnTo>
                    <a:pt x="60" y="40"/>
                  </a:lnTo>
                  <a:lnTo>
                    <a:pt x="60" y="40"/>
                  </a:lnTo>
                  <a:lnTo>
                    <a:pt x="52" y="40"/>
                  </a:lnTo>
                  <a:lnTo>
                    <a:pt x="46" y="42"/>
                  </a:lnTo>
                  <a:lnTo>
                    <a:pt x="40" y="46"/>
                  </a:lnTo>
                  <a:lnTo>
                    <a:pt x="34" y="50"/>
                  </a:lnTo>
                  <a:lnTo>
                    <a:pt x="30" y="56"/>
                  </a:lnTo>
                  <a:lnTo>
                    <a:pt x="26" y="62"/>
                  </a:lnTo>
                  <a:lnTo>
                    <a:pt x="24" y="68"/>
                  </a:lnTo>
                  <a:lnTo>
                    <a:pt x="24" y="76"/>
                  </a:lnTo>
                  <a:lnTo>
                    <a:pt x="24" y="76"/>
                  </a:lnTo>
                  <a:lnTo>
                    <a:pt x="26" y="88"/>
                  </a:lnTo>
                  <a:lnTo>
                    <a:pt x="26" y="88"/>
                  </a:lnTo>
                  <a:lnTo>
                    <a:pt x="16" y="96"/>
                  </a:lnTo>
                  <a:lnTo>
                    <a:pt x="8" y="106"/>
                  </a:lnTo>
                  <a:lnTo>
                    <a:pt x="2" y="118"/>
                  </a:lnTo>
                  <a:lnTo>
                    <a:pt x="0" y="132"/>
                  </a:lnTo>
                  <a:lnTo>
                    <a:pt x="0" y="132"/>
                  </a:lnTo>
                  <a:lnTo>
                    <a:pt x="2" y="142"/>
                  </a:lnTo>
                  <a:lnTo>
                    <a:pt x="4" y="152"/>
                  </a:lnTo>
                  <a:lnTo>
                    <a:pt x="8" y="162"/>
                  </a:lnTo>
                  <a:lnTo>
                    <a:pt x="16" y="168"/>
                  </a:lnTo>
                  <a:lnTo>
                    <a:pt x="22" y="176"/>
                  </a:lnTo>
                  <a:lnTo>
                    <a:pt x="32" y="180"/>
                  </a:lnTo>
                  <a:lnTo>
                    <a:pt x="42" y="182"/>
                  </a:lnTo>
                  <a:lnTo>
                    <a:pt x="52" y="184"/>
                  </a:lnTo>
                  <a:lnTo>
                    <a:pt x="52" y="184"/>
                  </a:lnTo>
                  <a:lnTo>
                    <a:pt x="196" y="184"/>
                  </a:lnTo>
                  <a:lnTo>
                    <a:pt x="196" y="184"/>
                  </a:lnTo>
                  <a:lnTo>
                    <a:pt x="196" y="184"/>
                  </a:lnTo>
                  <a:lnTo>
                    <a:pt x="208" y="182"/>
                  </a:lnTo>
                  <a:lnTo>
                    <a:pt x="220" y="180"/>
                  </a:lnTo>
                  <a:lnTo>
                    <a:pt x="230" y="174"/>
                  </a:lnTo>
                  <a:lnTo>
                    <a:pt x="238" y="166"/>
                  </a:lnTo>
                  <a:lnTo>
                    <a:pt x="246" y="158"/>
                  </a:lnTo>
                  <a:lnTo>
                    <a:pt x="252" y="148"/>
                  </a:lnTo>
                  <a:lnTo>
                    <a:pt x="254" y="136"/>
                  </a:lnTo>
                  <a:lnTo>
                    <a:pt x="256" y="124"/>
                  </a:lnTo>
                  <a:lnTo>
                    <a:pt x="256" y="124"/>
                  </a:lnTo>
                  <a:lnTo>
                    <a:pt x="256" y="114"/>
                  </a:lnTo>
                  <a:lnTo>
                    <a:pt x="252" y="104"/>
                  </a:lnTo>
                  <a:lnTo>
                    <a:pt x="248" y="94"/>
                  </a:lnTo>
                  <a:lnTo>
                    <a:pt x="242" y="86"/>
                  </a:lnTo>
                  <a:lnTo>
                    <a:pt x="234" y="78"/>
                  </a:lnTo>
                  <a:lnTo>
                    <a:pt x="226" y="72"/>
                  </a:lnTo>
                  <a:lnTo>
                    <a:pt x="218" y="68"/>
                  </a:lnTo>
                  <a:lnTo>
                    <a:pt x="208" y="66"/>
                  </a:lnTo>
                  <a:close/>
                  <a:moveTo>
                    <a:pt x="196" y="168"/>
                  </a:moveTo>
                  <a:lnTo>
                    <a:pt x="196" y="168"/>
                  </a:lnTo>
                  <a:lnTo>
                    <a:pt x="52" y="168"/>
                  </a:lnTo>
                  <a:lnTo>
                    <a:pt x="52" y="168"/>
                  </a:lnTo>
                  <a:lnTo>
                    <a:pt x="44" y="168"/>
                  </a:lnTo>
                  <a:lnTo>
                    <a:pt x="38" y="166"/>
                  </a:lnTo>
                  <a:lnTo>
                    <a:pt x="32" y="162"/>
                  </a:lnTo>
                  <a:lnTo>
                    <a:pt x="26" y="158"/>
                  </a:lnTo>
                  <a:lnTo>
                    <a:pt x="22" y="152"/>
                  </a:lnTo>
                  <a:lnTo>
                    <a:pt x="18" y="146"/>
                  </a:lnTo>
                  <a:lnTo>
                    <a:pt x="16" y="140"/>
                  </a:lnTo>
                  <a:lnTo>
                    <a:pt x="16" y="132"/>
                  </a:lnTo>
                  <a:lnTo>
                    <a:pt x="16" y="132"/>
                  </a:lnTo>
                  <a:lnTo>
                    <a:pt x="18" y="122"/>
                  </a:lnTo>
                  <a:lnTo>
                    <a:pt x="20" y="114"/>
                  </a:lnTo>
                  <a:lnTo>
                    <a:pt x="26" y="106"/>
                  </a:lnTo>
                  <a:lnTo>
                    <a:pt x="34" y="102"/>
                  </a:lnTo>
                  <a:lnTo>
                    <a:pt x="34" y="102"/>
                  </a:lnTo>
                  <a:lnTo>
                    <a:pt x="40" y="98"/>
                  </a:lnTo>
                  <a:lnTo>
                    <a:pt x="44" y="94"/>
                  </a:lnTo>
                  <a:lnTo>
                    <a:pt x="44" y="90"/>
                  </a:lnTo>
                  <a:lnTo>
                    <a:pt x="42" y="82"/>
                  </a:lnTo>
                  <a:lnTo>
                    <a:pt x="42" y="82"/>
                  </a:lnTo>
                  <a:lnTo>
                    <a:pt x="40" y="76"/>
                  </a:lnTo>
                  <a:lnTo>
                    <a:pt x="40" y="76"/>
                  </a:lnTo>
                  <a:lnTo>
                    <a:pt x="42" y="68"/>
                  </a:lnTo>
                  <a:lnTo>
                    <a:pt x="46" y="62"/>
                  </a:lnTo>
                  <a:lnTo>
                    <a:pt x="52" y="58"/>
                  </a:lnTo>
                  <a:lnTo>
                    <a:pt x="60" y="56"/>
                  </a:lnTo>
                  <a:lnTo>
                    <a:pt x="60" y="56"/>
                  </a:lnTo>
                  <a:lnTo>
                    <a:pt x="64" y="56"/>
                  </a:lnTo>
                  <a:lnTo>
                    <a:pt x="70" y="58"/>
                  </a:lnTo>
                  <a:lnTo>
                    <a:pt x="70" y="58"/>
                  </a:lnTo>
                  <a:lnTo>
                    <a:pt x="76" y="60"/>
                  </a:lnTo>
                  <a:lnTo>
                    <a:pt x="80" y="58"/>
                  </a:lnTo>
                  <a:lnTo>
                    <a:pt x="82" y="54"/>
                  </a:lnTo>
                  <a:lnTo>
                    <a:pt x="86" y="48"/>
                  </a:lnTo>
                  <a:lnTo>
                    <a:pt x="86" y="48"/>
                  </a:lnTo>
                  <a:lnTo>
                    <a:pt x="94" y="36"/>
                  </a:lnTo>
                  <a:lnTo>
                    <a:pt x="106" y="24"/>
                  </a:lnTo>
                  <a:lnTo>
                    <a:pt x="120" y="18"/>
                  </a:lnTo>
                  <a:lnTo>
                    <a:pt x="136" y="16"/>
                  </a:lnTo>
                  <a:lnTo>
                    <a:pt x="136" y="16"/>
                  </a:lnTo>
                  <a:lnTo>
                    <a:pt x="146" y="16"/>
                  </a:lnTo>
                  <a:lnTo>
                    <a:pt x="156" y="20"/>
                  </a:lnTo>
                  <a:lnTo>
                    <a:pt x="166" y="24"/>
                  </a:lnTo>
                  <a:lnTo>
                    <a:pt x="174" y="30"/>
                  </a:lnTo>
                  <a:lnTo>
                    <a:pt x="180" y="38"/>
                  </a:lnTo>
                  <a:lnTo>
                    <a:pt x="186" y="46"/>
                  </a:lnTo>
                  <a:lnTo>
                    <a:pt x="190" y="56"/>
                  </a:lnTo>
                  <a:lnTo>
                    <a:pt x="192" y="66"/>
                  </a:lnTo>
                  <a:lnTo>
                    <a:pt x="192" y="66"/>
                  </a:lnTo>
                  <a:lnTo>
                    <a:pt x="192" y="74"/>
                  </a:lnTo>
                  <a:lnTo>
                    <a:pt x="194" y="78"/>
                  </a:lnTo>
                  <a:lnTo>
                    <a:pt x="198" y="80"/>
                  </a:lnTo>
                  <a:lnTo>
                    <a:pt x="204" y="80"/>
                  </a:lnTo>
                  <a:lnTo>
                    <a:pt x="204" y="80"/>
                  </a:lnTo>
                  <a:lnTo>
                    <a:pt x="212" y="82"/>
                  </a:lnTo>
                  <a:lnTo>
                    <a:pt x="218" y="86"/>
                  </a:lnTo>
                  <a:lnTo>
                    <a:pt x="224" y="90"/>
                  </a:lnTo>
                  <a:lnTo>
                    <a:pt x="230" y="96"/>
                  </a:lnTo>
                  <a:lnTo>
                    <a:pt x="234" y="102"/>
                  </a:lnTo>
                  <a:lnTo>
                    <a:pt x="238" y="108"/>
                  </a:lnTo>
                  <a:lnTo>
                    <a:pt x="240" y="116"/>
                  </a:lnTo>
                  <a:lnTo>
                    <a:pt x="240" y="124"/>
                  </a:lnTo>
                  <a:lnTo>
                    <a:pt x="240" y="124"/>
                  </a:lnTo>
                  <a:lnTo>
                    <a:pt x="240" y="132"/>
                  </a:lnTo>
                  <a:lnTo>
                    <a:pt x="236" y="142"/>
                  </a:lnTo>
                  <a:lnTo>
                    <a:pt x="232" y="148"/>
                  </a:lnTo>
                  <a:lnTo>
                    <a:pt x="228" y="156"/>
                  </a:lnTo>
                  <a:lnTo>
                    <a:pt x="220" y="160"/>
                  </a:lnTo>
                  <a:lnTo>
                    <a:pt x="214" y="164"/>
                  </a:lnTo>
                  <a:lnTo>
                    <a:pt x="204" y="168"/>
                  </a:lnTo>
                  <a:lnTo>
                    <a:pt x="196" y="16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4000"/>
                                        <p:tgtEl>
                                          <p:spTgt spid="466"/>
                                        </p:tgtEl>
                                      </p:cBhvr>
                                    </p:animEffect>
                                  </p:childTnLst>
                                </p:cTn>
                              </p:par>
                              <p:par>
                                <p:cTn fill="hold" nodeType="withEffect" presetClass="entr" presetID="1" presetSubtype="0">
                                  <p:stCondLst>
                                    <p:cond delay="500"/>
                                  </p:stCondLst>
                                  <p:childTnLst>
                                    <p:set>
                                      <p:cBhvr>
                                        <p:cTn dur="1" fill="hold">
                                          <p:stCondLst>
                                            <p:cond delay="0"/>
                                          </p:stCondLst>
                                        </p:cTn>
                                        <p:tgtEl>
                                          <p:spTgt spid="477"/>
                                        </p:tgtEl>
                                        <p:attrNameLst>
                                          <p:attrName>style.visibility</p:attrName>
                                        </p:attrNameLst>
                                      </p:cBhvr>
                                      <p:to>
                                        <p:strVal val="visible"/>
                                      </p:to>
                                    </p:set>
                                  </p:childTnLst>
                                </p:cTn>
                              </p:par>
                              <p:par>
                                <p:cTn fill="hold" nodeType="withEffect" presetClass="entr" presetID="2" presetSubtype="8">
                                  <p:stCondLst>
                                    <p:cond delay="0"/>
                                  </p:stCondLst>
                                  <p:childTnLst>
                                    <p:set>
                                      <p:cBhvr>
                                        <p:cTn dur="1" fill="hold">
                                          <p:stCondLst>
                                            <p:cond delay="0"/>
                                          </p:stCondLst>
                                        </p:cTn>
                                        <p:tgtEl>
                                          <p:spTgt spid="480"/>
                                        </p:tgtEl>
                                        <p:attrNameLst>
                                          <p:attrName>style.visibility</p:attrName>
                                        </p:attrNameLst>
                                      </p:cBhvr>
                                      <p:to>
                                        <p:strVal val="visible"/>
                                      </p:to>
                                    </p:set>
                                    <p:anim calcmode="lin" valueType="num">
                                      <p:cBhvr additive="base">
                                        <p:cTn dur="500"/>
                                        <p:tgtEl>
                                          <p:spTgt spid="480"/>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1000"/>
                                  </p:stCondLst>
                                  <p:childTnLst>
                                    <p:set>
                                      <p:cBhvr>
                                        <p:cTn dur="1" fill="hold">
                                          <p:stCondLst>
                                            <p:cond delay="0"/>
                                          </p:stCondLst>
                                        </p:cTn>
                                        <p:tgtEl>
                                          <p:spTgt spid="471"/>
                                        </p:tgtEl>
                                        <p:attrNameLst>
                                          <p:attrName>style.visibility</p:attrName>
                                        </p:attrNameLst>
                                      </p:cBhvr>
                                      <p:to>
                                        <p:strVal val="visible"/>
                                      </p:to>
                                    </p:set>
                                  </p:childTnLst>
                                </p:cTn>
                              </p:par>
                              <p:par>
                                <p:cTn fill="hold" nodeType="withEffect" presetClass="entr" presetID="1" presetSubtype="0">
                                  <p:stCondLst>
                                    <p:cond delay="1500"/>
                                  </p:stCondLst>
                                  <p:childTnLst>
                                    <p:set>
                                      <p:cBhvr>
                                        <p:cTn dur="1" fill="hold">
                                          <p:stCondLst>
                                            <p:cond delay="0"/>
                                          </p:stCondLst>
                                        </p:cTn>
                                        <p:tgtEl>
                                          <p:spTgt spid="481"/>
                                        </p:tgtEl>
                                        <p:attrNameLst>
                                          <p:attrName>style.visibility</p:attrName>
                                        </p:attrNameLst>
                                      </p:cBhvr>
                                      <p:to>
                                        <p:strVal val="visible"/>
                                      </p:to>
                                    </p:set>
                                  </p:childTnLst>
                                </p:cTn>
                              </p:par>
                              <p:par>
                                <p:cTn fill="hold" nodeType="withEffect" presetClass="entr" presetID="2" presetSubtype="8">
                                  <p:stCondLst>
                                    <p:cond delay="2500"/>
                                  </p:stCondLst>
                                  <p:childTnLst>
                                    <p:set>
                                      <p:cBhvr>
                                        <p:cTn dur="1" fill="hold">
                                          <p:stCondLst>
                                            <p:cond delay="0"/>
                                          </p:stCondLst>
                                        </p:cTn>
                                        <p:tgtEl>
                                          <p:spTgt spid="467"/>
                                        </p:tgtEl>
                                        <p:attrNameLst>
                                          <p:attrName>style.visibility</p:attrName>
                                        </p:attrNameLst>
                                      </p:cBhvr>
                                      <p:to>
                                        <p:strVal val="visible"/>
                                      </p:to>
                                    </p:set>
                                    <p:anim calcmode="lin" valueType="num">
                                      <p:cBhvr additive="base">
                                        <p:cTn dur="500"/>
                                        <p:tgtEl>
                                          <p:spTgt spid="4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0"/>
                                  </p:stCondLst>
                                  <p:childTnLst>
                                    <p:set>
                                      <p:cBhvr>
                                        <p:cTn dur="1" fill="hold">
                                          <p:stCondLst>
                                            <p:cond delay="0"/>
                                          </p:stCondLst>
                                        </p:cTn>
                                        <p:tgtEl>
                                          <p:spTgt spid="468"/>
                                        </p:tgtEl>
                                        <p:attrNameLst>
                                          <p:attrName>style.visibility</p:attrName>
                                        </p:attrNameLst>
                                      </p:cBhvr>
                                      <p:to>
                                        <p:strVal val="visible"/>
                                      </p:to>
                                    </p:set>
                                    <p:anim calcmode="lin" valueType="num">
                                      <p:cBhvr additive="base">
                                        <p:cTn dur="500"/>
                                        <p:tgtEl>
                                          <p:spTgt spid="46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487" name="Shape 487"/>
        <p:cNvGrpSpPr/>
        <p:nvPr/>
      </p:nvGrpSpPr>
      <p:grpSpPr>
        <a:xfrm>
          <a:off x="0" y="0"/>
          <a:ext cx="0" cy="0"/>
          <a:chOff x="0" y="0"/>
          <a:chExt cx="0" cy="0"/>
        </a:xfrm>
      </p:grpSpPr>
      <p:cxnSp>
        <p:nvCxnSpPr>
          <p:cNvPr id="488" name="Google Shape;488;p21"/>
          <p:cNvCxnSpPr/>
          <p:nvPr/>
        </p:nvCxnSpPr>
        <p:spPr>
          <a:xfrm>
            <a:off x="2834506" y="0"/>
            <a:ext cx="0" cy="6858000"/>
          </a:xfrm>
          <a:prstGeom prst="straightConnector1">
            <a:avLst/>
          </a:prstGeom>
          <a:noFill/>
          <a:ln cap="flat" cmpd="sng" w="12700">
            <a:solidFill>
              <a:schemeClr val="lt1"/>
            </a:solidFill>
            <a:prstDash val="solid"/>
            <a:miter lim="800000"/>
            <a:headEnd len="sm" w="sm" type="none"/>
            <a:tailEnd len="sm" w="sm" type="none"/>
          </a:ln>
        </p:spPr>
      </p:cxnSp>
      <p:sp>
        <p:nvSpPr>
          <p:cNvPr id="489" name="Google Shape;489;p21"/>
          <p:cNvSpPr txBox="1"/>
          <p:nvPr/>
        </p:nvSpPr>
        <p:spPr>
          <a:xfrm>
            <a:off x="1054893" y="4801949"/>
            <a:ext cx="1170940" cy="6153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Xây dựng</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(tiếp)</a:t>
            </a:r>
            <a:endParaRPr b="1" sz="2000">
              <a:solidFill>
                <a:schemeClr val="lt1"/>
              </a:solidFill>
              <a:latin typeface="Calibri"/>
              <a:ea typeface="Calibri"/>
              <a:cs typeface="Calibri"/>
              <a:sym typeface="Calibri"/>
            </a:endParaRPr>
          </a:p>
        </p:txBody>
      </p:sp>
      <p:grpSp>
        <p:nvGrpSpPr>
          <p:cNvPr id="490" name="Google Shape;490;p21"/>
          <p:cNvGrpSpPr/>
          <p:nvPr/>
        </p:nvGrpSpPr>
        <p:grpSpPr>
          <a:xfrm>
            <a:off x="3758051" y="900467"/>
            <a:ext cx="7926705" cy="3462020"/>
            <a:chOff x="3758051" y="3272827"/>
            <a:chExt cx="7926705" cy="3462020"/>
          </a:xfrm>
        </p:grpSpPr>
        <p:sp>
          <p:nvSpPr>
            <p:cNvPr id="491" name="Google Shape;491;p21"/>
            <p:cNvSpPr/>
            <p:nvPr/>
          </p:nvSpPr>
          <p:spPr>
            <a:xfrm>
              <a:off x="3758051" y="3303307"/>
              <a:ext cx="7926705" cy="3401695"/>
            </a:xfrm>
            <a:prstGeom prst="roundRect">
              <a:avLst>
                <a:gd fmla="val 8654" name="adj"/>
              </a:avLst>
            </a:prstGeom>
            <a:solidFill>
              <a:srgbClr val="4458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14864"/>
                </a:solidFill>
                <a:latin typeface="Calibri"/>
                <a:ea typeface="Calibri"/>
                <a:cs typeface="Calibri"/>
                <a:sym typeface="Calibri"/>
              </a:endParaRPr>
            </a:p>
          </p:txBody>
        </p:sp>
        <p:sp>
          <p:nvSpPr>
            <p:cNvPr id="492" name="Google Shape;492;p21"/>
            <p:cNvSpPr txBox="1"/>
            <p:nvPr/>
          </p:nvSpPr>
          <p:spPr>
            <a:xfrm flipH="1">
              <a:off x="3976491" y="3272827"/>
              <a:ext cx="3914140" cy="346202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#Truy xuất hình ảnh và nhãn của chúng </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for i in range(classes):</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    path = os.path.join(cur_path,'train',str(i))</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    images = os.listdir(path)</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    for a in images:</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        try:</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            image = Image.open(path + '\\'+ a)</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            image = image.resize((30,30))</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            image = np.array(image)</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            #sim = Image.fromarray(image)</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            data.append(image)</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            labels.append(i)</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        except:</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            print("Error loading image")</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#Chuyển đổi ảnh thành mảng</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data = np.array(data)</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labels = np.array(labels)</a:t>
              </a:r>
              <a:endParaRPr sz="1000">
                <a:solidFill>
                  <a:schemeClr val="lt1"/>
                </a:solidFill>
                <a:latin typeface="Calibri"/>
                <a:ea typeface="Calibri"/>
                <a:cs typeface="Calibri"/>
                <a:sym typeface="Calibri"/>
              </a:endParaRPr>
            </a:p>
          </p:txBody>
        </p:sp>
      </p:grpSp>
      <p:sp>
        <p:nvSpPr>
          <p:cNvPr id="493" name="Google Shape;493;p21"/>
          <p:cNvSpPr txBox="1"/>
          <p:nvPr/>
        </p:nvSpPr>
        <p:spPr>
          <a:xfrm>
            <a:off x="3686810" y="4491355"/>
            <a:ext cx="8434705" cy="226187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US" sz="1400">
                <a:solidFill>
                  <a:schemeClr val="lt1"/>
                </a:solidFill>
                <a:latin typeface="Quattrocento Sans"/>
                <a:ea typeface="Quattrocento Sans"/>
                <a:cs typeface="Quattrocento Sans"/>
                <a:sym typeface="Quattrocento Sans"/>
              </a:rPr>
              <a:t>-Sau đó em sẽ lưu tất cả các hình ảnh và nhãn của chúng vào lists data và labels.</a:t>
            </a:r>
            <a:endParaRPr b="1" sz="1400">
              <a:solidFill>
                <a:schemeClr val="lt1"/>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rPr b="1" lang="en-US" sz="1400">
                <a:solidFill>
                  <a:schemeClr val="lt1"/>
                </a:solidFill>
                <a:latin typeface="Quattrocento Sans"/>
                <a:ea typeface="Quattrocento Sans"/>
                <a:cs typeface="Quattrocento Sans"/>
                <a:sym typeface="Quattrocento Sans"/>
              </a:rPr>
              <a:t>-Kích thước của dữ liệu là (39209, 30, 30, 3), có nghĩa là có 39209 hình ảnh, mỗi ảnh có kích thước 30x30 pixel, số 3 ở cuối thể hiện dữ liệu là hình ảnh màu (giá trị RGB_split () của sklearn để phân chia bộ dữ liệu thành train set và test set ).</a:t>
            </a:r>
            <a:endParaRPr b="1" sz="1400">
              <a:solidFill>
                <a:schemeClr val="lt1"/>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rPr b="1" lang="en-US" sz="1400">
                <a:solidFill>
                  <a:schemeClr val="lt1"/>
                </a:solidFill>
                <a:latin typeface="Quattrocento Sans"/>
                <a:ea typeface="Quattrocento Sans"/>
                <a:cs typeface="Quattrocento Sans"/>
                <a:sym typeface="Quattrocento Sans"/>
              </a:rPr>
              <a:t>-Sử dụng phương thức train_test</a:t>
            </a:r>
            <a:endParaRPr b="1" sz="1400">
              <a:solidFill>
                <a:schemeClr val="lt1"/>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rPr b="1" lang="en-US" sz="1400">
                <a:solidFill>
                  <a:schemeClr val="lt1"/>
                </a:solidFill>
                <a:latin typeface="Quattrocento Sans"/>
                <a:ea typeface="Quattrocento Sans"/>
                <a:cs typeface="Quattrocento Sans"/>
                <a:sym typeface="Quattrocento Sans"/>
              </a:rPr>
              <a:t>-Sử dụng phương thức to_categorical của keras.utils để xử lý các nhãn của y_train và y_test bằng one-hot encoding.</a:t>
            </a:r>
            <a:endParaRPr b="1" sz="1400">
              <a:solidFill>
                <a:schemeClr val="lt1"/>
              </a:solidFill>
              <a:latin typeface="Quattrocento Sans"/>
              <a:ea typeface="Quattrocento Sans"/>
              <a:cs typeface="Quattrocento Sans"/>
              <a:sym typeface="Quattrocento Sans"/>
            </a:endParaRPr>
          </a:p>
        </p:txBody>
      </p:sp>
      <p:grpSp>
        <p:nvGrpSpPr>
          <p:cNvPr id="494" name="Google Shape;494;p21"/>
          <p:cNvGrpSpPr/>
          <p:nvPr/>
        </p:nvGrpSpPr>
        <p:grpSpPr>
          <a:xfrm>
            <a:off x="2510032" y="4768922"/>
            <a:ext cx="648000" cy="648000"/>
            <a:chOff x="2510032" y="4921322"/>
            <a:chExt cx="648000" cy="648000"/>
          </a:xfrm>
        </p:grpSpPr>
        <p:sp>
          <p:nvSpPr>
            <p:cNvPr id="495" name="Google Shape;495;p21"/>
            <p:cNvSpPr/>
            <p:nvPr/>
          </p:nvSpPr>
          <p:spPr>
            <a:xfrm>
              <a:off x="2510032" y="4921322"/>
              <a:ext cx="648000" cy="648000"/>
            </a:xfrm>
            <a:prstGeom prst="ellipse">
              <a:avLst/>
            </a:prstGeom>
            <a:gradFill>
              <a:gsLst>
                <a:gs pos="0">
                  <a:srgbClr val="FF8F68"/>
                </a:gs>
                <a:gs pos="100000">
                  <a:srgbClr val="EC354A"/>
                </a:gs>
              </a:gsLst>
              <a:lin ang="2700000" scaled="0"/>
            </a:gradFill>
            <a:ln>
              <a:noFill/>
            </a:ln>
            <a:effectLst>
              <a:outerShdw blurRad="152400" rotWithShape="0" algn="t" dir="2700000" dist="762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14864"/>
                </a:solidFill>
                <a:latin typeface="Calibri"/>
                <a:ea typeface="Calibri"/>
                <a:cs typeface="Calibri"/>
                <a:sym typeface="Calibri"/>
              </a:endParaRPr>
            </a:p>
          </p:txBody>
        </p:sp>
        <p:grpSp>
          <p:nvGrpSpPr>
            <p:cNvPr id="496" name="Google Shape;496;p21"/>
            <p:cNvGrpSpPr/>
            <p:nvPr/>
          </p:nvGrpSpPr>
          <p:grpSpPr>
            <a:xfrm>
              <a:off x="2686432" y="5120785"/>
              <a:ext cx="295200" cy="249074"/>
              <a:chOff x="6400800" y="2000250"/>
              <a:chExt cx="406400" cy="342900"/>
            </a:xfrm>
          </p:grpSpPr>
          <p:sp>
            <p:nvSpPr>
              <p:cNvPr id="497" name="Google Shape;497;p21"/>
              <p:cNvSpPr/>
              <p:nvPr/>
            </p:nvSpPr>
            <p:spPr>
              <a:xfrm>
                <a:off x="6502400" y="2089150"/>
                <a:ext cx="203200" cy="203200"/>
              </a:xfrm>
              <a:custGeom>
                <a:rect b="b" l="l" r="r" t="t"/>
                <a:pathLst>
                  <a:path extrusionOk="0" h="128" w="128">
                    <a:moveTo>
                      <a:pt x="64" y="0"/>
                    </a:moveTo>
                    <a:lnTo>
                      <a:pt x="64" y="0"/>
                    </a:lnTo>
                    <a:lnTo>
                      <a:pt x="52" y="2"/>
                    </a:lnTo>
                    <a:lnTo>
                      <a:pt x="40" y="6"/>
                    </a:lnTo>
                    <a:lnTo>
                      <a:pt x="28" y="10"/>
                    </a:lnTo>
                    <a:lnTo>
                      <a:pt x="18" y="18"/>
                    </a:lnTo>
                    <a:lnTo>
                      <a:pt x="10" y="28"/>
                    </a:lnTo>
                    <a:lnTo>
                      <a:pt x="6" y="40"/>
                    </a:lnTo>
                    <a:lnTo>
                      <a:pt x="2" y="52"/>
                    </a:lnTo>
                    <a:lnTo>
                      <a:pt x="0" y="64"/>
                    </a:lnTo>
                    <a:lnTo>
                      <a:pt x="0" y="64"/>
                    </a:lnTo>
                    <a:lnTo>
                      <a:pt x="2" y="76"/>
                    </a:lnTo>
                    <a:lnTo>
                      <a:pt x="6" y="88"/>
                    </a:lnTo>
                    <a:lnTo>
                      <a:pt x="10" y="100"/>
                    </a:lnTo>
                    <a:lnTo>
                      <a:pt x="18" y="110"/>
                    </a:lnTo>
                    <a:lnTo>
                      <a:pt x="28" y="118"/>
                    </a:lnTo>
                    <a:lnTo>
                      <a:pt x="40" y="122"/>
                    </a:lnTo>
                    <a:lnTo>
                      <a:pt x="52" y="126"/>
                    </a:lnTo>
                    <a:lnTo>
                      <a:pt x="64" y="128"/>
                    </a:lnTo>
                    <a:lnTo>
                      <a:pt x="64" y="128"/>
                    </a:lnTo>
                    <a:lnTo>
                      <a:pt x="76" y="126"/>
                    </a:lnTo>
                    <a:lnTo>
                      <a:pt x="88" y="122"/>
                    </a:lnTo>
                    <a:lnTo>
                      <a:pt x="100" y="118"/>
                    </a:lnTo>
                    <a:lnTo>
                      <a:pt x="110" y="110"/>
                    </a:lnTo>
                    <a:lnTo>
                      <a:pt x="118" y="100"/>
                    </a:lnTo>
                    <a:lnTo>
                      <a:pt x="122" y="88"/>
                    </a:lnTo>
                    <a:lnTo>
                      <a:pt x="126" y="76"/>
                    </a:lnTo>
                    <a:lnTo>
                      <a:pt x="128" y="64"/>
                    </a:lnTo>
                    <a:lnTo>
                      <a:pt x="128" y="64"/>
                    </a:lnTo>
                    <a:lnTo>
                      <a:pt x="126" y="52"/>
                    </a:lnTo>
                    <a:lnTo>
                      <a:pt x="122" y="40"/>
                    </a:lnTo>
                    <a:lnTo>
                      <a:pt x="118" y="28"/>
                    </a:lnTo>
                    <a:lnTo>
                      <a:pt x="110" y="18"/>
                    </a:lnTo>
                    <a:lnTo>
                      <a:pt x="100" y="10"/>
                    </a:lnTo>
                    <a:lnTo>
                      <a:pt x="88" y="6"/>
                    </a:lnTo>
                    <a:lnTo>
                      <a:pt x="76" y="2"/>
                    </a:lnTo>
                    <a:lnTo>
                      <a:pt x="64" y="0"/>
                    </a:lnTo>
                    <a:close/>
                    <a:moveTo>
                      <a:pt x="100" y="96"/>
                    </a:moveTo>
                    <a:lnTo>
                      <a:pt x="100" y="96"/>
                    </a:lnTo>
                    <a:lnTo>
                      <a:pt x="94" y="102"/>
                    </a:lnTo>
                    <a:lnTo>
                      <a:pt x="86" y="106"/>
                    </a:lnTo>
                    <a:lnTo>
                      <a:pt x="76" y="110"/>
                    </a:lnTo>
                    <a:lnTo>
                      <a:pt x="68" y="112"/>
                    </a:lnTo>
                    <a:lnTo>
                      <a:pt x="58" y="112"/>
                    </a:lnTo>
                    <a:lnTo>
                      <a:pt x="50" y="110"/>
                    </a:lnTo>
                    <a:lnTo>
                      <a:pt x="40" y="106"/>
                    </a:lnTo>
                    <a:lnTo>
                      <a:pt x="32" y="100"/>
                    </a:lnTo>
                    <a:lnTo>
                      <a:pt x="32" y="100"/>
                    </a:lnTo>
                    <a:lnTo>
                      <a:pt x="26" y="94"/>
                    </a:lnTo>
                    <a:lnTo>
                      <a:pt x="22" y="86"/>
                    </a:lnTo>
                    <a:lnTo>
                      <a:pt x="18" y="76"/>
                    </a:lnTo>
                    <a:lnTo>
                      <a:pt x="16" y="68"/>
                    </a:lnTo>
                    <a:lnTo>
                      <a:pt x="16" y="58"/>
                    </a:lnTo>
                    <a:lnTo>
                      <a:pt x="18" y="50"/>
                    </a:lnTo>
                    <a:lnTo>
                      <a:pt x="22" y="40"/>
                    </a:lnTo>
                    <a:lnTo>
                      <a:pt x="28" y="32"/>
                    </a:lnTo>
                    <a:lnTo>
                      <a:pt x="28" y="32"/>
                    </a:lnTo>
                    <a:lnTo>
                      <a:pt x="34" y="26"/>
                    </a:lnTo>
                    <a:lnTo>
                      <a:pt x="42" y="22"/>
                    </a:lnTo>
                    <a:lnTo>
                      <a:pt x="52" y="18"/>
                    </a:lnTo>
                    <a:lnTo>
                      <a:pt x="60" y="16"/>
                    </a:lnTo>
                    <a:lnTo>
                      <a:pt x="70" y="16"/>
                    </a:lnTo>
                    <a:lnTo>
                      <a:pt x="78" y="18"/>
                    </a:lnTo>
                    <a:lnTo>
                      <a:pt x="88" y="22"/>
                    </a:lnTo>
                    <a:lnTo>
                      <a:pt x="96" y="28"/>
                    </a:lnTo>
                    <a:lnTo>
                      <a:pt x="96" y="28"/>
                    </a:lnTo>
                    <a:lnTo>
                      <a:pt x="102" y="34"/>
                    </a:lnTo>
                    <a:lnTo>
                      <a:pt x="106" y="42"/>
                    </a:lnTo>
                    <a:lnTo>
                      <a:pt x="110" y="52"/>
                    </a:lnTo>
                    <a:lnTo>
                      <a:pt x="112" y="60"/>
                    </a:lnTo>
                    <a:lnTo>
                      <a:pt x="112" y="70"/>
                    </a:lnTo>
                    <a:lnTo>
                      <a:pt x="110" y="78"/>
                    </a:lnTo>
                    <a:lnTo>
                      <a:pt x="106" y="88"/>
                    </a:lnTo>
                    <a:lnTo>
                      <a:pt x="100" y="9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 name="Google Shape;498;p21"/>
              <p:cNvSpPr/>
              <p:nvPr/>
            </p:nvSpPr>
            <p:spPr>
              <a:xfrm>
                <a:off x="6553200" y="2139950"/>
                <a:ext cx="57150" cy="57150"/>
              </a:xfrm>
              <a:custGeom>
                <a:rect b="b" l="l" r="r" t="t"/>
                <a:pathLst>
                  <a:path extrusionOk="0" h="36" w="36">
                    <a:moveTo>
                      <a:pt x="32" y="0"/>
                    </a:moveTo>
                    <a:lnTo>
                      <a:pt x="32" y="0"/>
                    </a:lnTo>
                    <a:lnTo>
                      <a:pt x="26" y="0"/>
                    </a:lnTo>
                    <a:lnTo>
                      <a:pt x="20" y="2"/>
                    </a:lnTo>
                    <a:lnTo>
                      <a:pt x="10" y="10"/>
                    </a:lnTo>
                    <a:lnTo>
                      <a:pt x="2" y="20"/>
                    </a:lnTo>
                    <a:lnTo>
                      <a:pt x="0" y="26"/>
                    </a:lnTo>
                    <a:lnTo>
                      <a:pt x="0" y="32"/>
                    </a:lnTo>
                    <a:lnTo>
                      <a:pt x="0" y="32"/>
                    </a:lnTo>
                    <a:lnTo>
                      <a:pt x="0" y="32"/>
                    </a:lnTo>
                    <a:lnTo>
                      <a:pt x="2" y="34"/>
                    </a:lnTo>
                    <a:lnTo>
                      <a:pt x="4" y="36"/>
                    </a:lnTo>
                    <a:lnTo>
                      <a:pt x="4" y="36"/>
                    </a:lnTo>
                    <a:lnTo>
                      <a:pt x="6" y="34"/>
                    </a:lnTo>
                    <a:lnTo>
                      <a:pt x="8" y="32"/>
                    </a:lnTo>
                    <a:lnTo>
                      <a:pt x="8" y="32"/>
                    </a:lnTo>
                    <a:lnTo>
                      <a:pt x="8" y="32"/>
                    </a:lnTo>
                    <a:lnTo>
                      <a:pt x="10" y="22"/>
                    </a:lnTo>
                    <a:lnTo>
                      <a:pt x="16" y="16"/>
                    </a:lnTo>
                    <a:lnTo>
                      <a:pt x="22" y="10"/>
                    </a:lnTo>
                    <a:lnTo>
                      <a:pt x="32" y="8"/>
                    </a:lnTo>
                    <a:lnTo>
                      <a:pt x="32" y="8"/>
                    </a:lnTo>
                    <a:lnTo>
                      <a:pt x="34" y="6"/>
                    </a:lnTo>
                    <a:lnTo>
                      <a:pt x="36" y="4"/>
                    </a:lnTo>
                    <a:lnTo>
                      <a:pt x="36" y="4"/>
                    </a:lnTo>
                    <a:lnTo>
                      <a:pt x="34" y="2"/>
                    </a:lnTo>
                    <a:lnTo>
                      <a:pt x="32"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 name="Google Shape;499;p21"/>
              <p:cNvSpPr/>
              <p:nvPr/>
            </p:nvSpPr>
            <p:spPr>
              <a:xfrm>
                <a:off x="6400800" y="2000250"/>
                <a:ext cx="406400" cy="342900"/>
              </a:xfrm>
              <a:custGeom>
                <a:rect b="b" l="l" r="r" t="t"/>
                <a:pathLst>
                  <a:path extrusionOk="0" h="216" w="256">
                    <a:moveTo>
                      <a:pt x="236" y="48"/>
                    </a:moveTo>
                    <a:lnTo>
                      <a:pt x="202" y="42"/>
                    </a:lnTo>
                    <a:lnTo>
                      <a:pt x="190" y="16"/>
                    </a:lnTo>
                    <a:lnTo>
                      <a:pt x="190" y="16"/>
                    </a:lnTo>
                    <a:lnTo>
                      <a:pt x="186" y="8"/>
                    </a:lnTo>
                    <a:lnTo>
                      <a:pt x="182" y="4"/>
                    </a:lnTo>
                    <a:lnTo>
                      <a:pt x="176" y="2"/>
                    </a:lnTo>
                    <a:lnTo>
                      <a:pt x="168" y="0"/>
                    </a:lnTo>
                    <a:lnTo>
                      <a:pt x="88" y="0"/>
                    </a:lnTo>
                    <a:lnTo>
                      <a:pt x="88" y="0"/>
                    </a:lnTo>
                    <a:lnTo>
                      <a:pt x="80" y="2"/>
                    </a:lnTo>
                    <a:lnTo>
                      <a:pt x="74" y="4"/>
                    </a:lnTo>
                    <a:lnTo>
                      <a:pt x="70" y="8"/>
                    </a:lnTo>
                    <a:lnTo>
                      <a:pt x="66" y="16"/>
                    </a:lnTo>
                    <a:lnTo>
                      <a:pt x="54" y="42"/>
                    </a:lnTo>
                    <a:lnTo>
                      <a:pt x="20" y="48"/>
                    </a:lnTo>
                    <a:lnTo>
                      <a:pt x="20" y="48"/>
                    </a:lnTo>
                    <a:lnTo>
                      <a:pt x="12" y="52"/>
                    </a:lnTo>
                    <a:lnTo>
                      <a:pt x="6" y="56"/>
                    </a:lnTo>
                    <a:lnTo>
                      <a:pt x="2" y="64"/>
                    </a:lnTo>
                    <a:lnTo>
                      <a:pt x="0" y="72"/>
                    </a:lnTo>
                    <a:lnTo>
                      <a:pt x="0" y="192"/>
                    </a:lnTo>
                    <a:lnTo>
                      <a:pt x="0" y="192"/>
                    </a:lnTo>
                    <a:lnTo>
                      <a:pt x="2" y="202"/>
                    </a:lnTo>
                    <a:lnTo>
                      <a:pt x="8" y="208"/>
                    </a:lnTo>
                    <a:lnTo>
                      <a:pt x="14" y="214"/>
                    </a:lnTo>
                    <a:lnTo>
                      <a:pt x="24" y="216"/>
                    </a:lnTo>
                    <a:lnTo>
                      <a:pt x="232" y="216"/>
                    </a:lnTo>
                    <a:lnTo>
                      <a:pt x="232" y="216"/>
                    </a:lnTo>
                    <a:lnTo>
                      <a:pt x="242" y="214"/>
                    </a:lnTo>
                    <a:lnTo>
                      <a:pt x="248" y="208"/>
                    </a:lnTo>
                    <a:lnTo>
                      <a:pt x="254" y="202"/>
                    </a:lnTo>
                    <a:lnTo>
                      <a:pt x="256" y="192"/>
                    </a:lnTo>
                    <a:lnTo>
                      <a:pt x="256" y="72"/>
                    </a:lnTo>
                    <a:lnTo>
                      <a:pt x="256" y="72"/>
                    </a:lnTo>
                    <a:lnTo>
                      <a:pt x="254" y="64"/>
                    </a:lnTo>
                    <a:lnTo>
                      <a:pt x="250" y="56"/>
                    </a:lnTo>
                    <a:lnTo>
                      <a:pt x="244" y="52"/>
                    </a:lnTo>
                    <a:lnTo>
                      <a:pt x="236" y="48"/>
                    </a:lnTo>
                    <a:close/>
                    <a:moveTo>
                      <a:pt x="240" y="192"/>
                    </a:moveTo>
                    <a:lnTo>
                      <a:pt x="240" y="192"/>
                    </a:lnTo>
                    <a:lnTo>
                      <a:pt x="240" y="196"/>
                    </a:lnTo>
                    <a:lnTo>
                      <a:pt x="238" y="198"/>
                    </a:lnTo>
                    <a:lnTo>
                      <a:pt x="236" y="200"/>
                    </a:lnTo>
                    <a:lnTo>
                      <a:pt x="232" y="200"/>
                    </a:lnTo>
                    <a:lnTo>
                      <a:pt x="24" y="200"/>
                    </a:lnTo>
                    <a:lnTo>
                      <a:pt x="24" y="200"/>
                    </a:lnTo>
                    <a:lnTo>
                      <a:pt x="20" y="200"/>
                    </a:lnTo>
                    <a:lnTo>
                      <a:pt x="18" y="198"/>
                    </a:lnTo>
                    <a:lnTo>
                      <a:pt x="16" y="196"/>
                    </a:lnTo>
                    <a:lnTo>
                      <a:pt x="16" y="192"/>
                    </a:lnTo>
                    <a:lnTo>
                      <a:pt x="16" y="72"/>
                    </a:lnTo>
                    <a:lnTo>
                      <a:pt x="16" y="72"/>
                    </a:lnTo>
                    <a:lnTo>
                      <a:pt x="18" y="66"/>
                    </a:lnTo>
                    <a:lnTo>
                      <a:pt x="22" y="64"/>
                    </a:lnTo>
                    <a:lnTo>
                      <a:pt x="66" y="56"/>
                    </a:lnTo>
                    <a:lnTo>
                      <a:pt x="80" y="22"/>
                    </a:lnTo>
                    <a:lnTo>
                      <a:pt x="80" y="22"/>
                    </a:lnTo>
                    <a:lnTo>
                      <a:pt x="84" y="18"/>
                    </a:lnTo>
                    <a:lnTo>
                      <a:pt x="88" y="16"/>
                    </a:lnTo>
                    <a:lnTo>
                      <a:pt x="168" y="16"/>
                    </a:lnTo>
                    <a:lnTo>
                      <a:pt x="168" y="16"/>
                    </a:lnTo>
                    <a:lnTo>
                      <a:pt x="172" y="18"/>
                    </a:lnTo>
                    <a:lnTo>
                      <a:pt x="176" y="22"/>
                    </a:lnTo>
                    <a:lnTo>
                      <a:pt x="190" y="56"/>
                    </a:lnTo>
                    <a:lnTo>
                      <a:pt x="234" y="64"/>
                    </a:lnTo>
                    <a:lnTo>
                      <a:pt x="234" y="64"/>
                    </a:lnTo>
                    <a:lnTo>
                      <a:pt x="238" y="66"/>
                    </a:lnTo>
                    <a:lnTo>
                      <a:pt x="240" y="72"/>
                    </a:lnTo>
                    <a:lnTo>
                      <a:pt x="240" y="19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500" name="Google Shape;500;p21"/>
          <p:cNvGrpSpPr/>
          <p:nvPr/>
        </p:nvGrpSpPr>
        <p:grpSpPr>
          <a:xfrm>
            <a:off x="248126" y="248321"/>
            <a:ext cx="5464583" cy="565512"/>
            <a:chOff x="329406" y="248321"/>
            <a:chExt cx="5464583" cy="565512"/>
          </a:xfrm>
        </p:grpSpPr>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501" name="Google Shape;501;p21"/>
            <p:cNvSpPr txBox="1"/>
            <p:nvPr/>
          </p:nvSpPr>
          <p:spPr>
            <a:xfrm>
              <a:off x="894964" y="327033"/>
              <a:ext cx="4899025" cy="445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rgbClr val="FF8F68"/>
                  </a:solidFill>
                  <a:latin typeface="Calibri"/>
                  <a:ea typeface="Calibri"/>
                  <a:cs typeface="Calibri"/>
                  <a:sym typeface="Calibri"/>
                </a:rPr>
                <a:t>3.1.2. Xây dựng và huấn luyện mô hình</a:t>
              </a:r>
              <a:endParaRPr b="1" sz="2300">
                <a:solidFill>
                  <a:srgbClr val="FF8F68"/>
                </a:solidFill>
                <a:latin typeface="Calibri"/>
                <a:ea typeface="Calibri"/>
                <a:cs typeface="Calibri"/>
                <a:sym typeface="Calibri"/>
              </a:endParaRPr>
            </a:p>
          </p:txBody>
        </p:sp>
        <p:grpSp>
          <p:nvGrpSpPr>
            <p:cNvPr id="502" name="Google Shape;502;p21"/>
            <p:cNvGrpSpPr/>
            <p:nvPr/>
          </p:nvGrpSpPr>
          <p:grpSpPr>
            <a:xfrm>
              <a:off x="329406" y="248321"/>
              <a:ext cx="565512" cy="565512"/>
              <a:chOff x="329406" y="248321"/>
              <a:chExt cx="565512" cy="565512"/>
            </a:xfrm>
          </p:grpSpPr>
          <p:sp>
            <p:nvSpPr>
              <p:cNvPr id="503" name="Google Shape;503;p21"/>
              <p:cNvSpPr/>
              <p:nvPr/>
            </p:nvSpPr>
            <p:spPr>
              <a:xfrm>
                <a:off x="329406" y="248321"/>
                <a:ext cx="565512" cy="565512"/>
              </a:xfrm>
              <a:prstGeom prst="ellipse">
                <a:avLst/>
              </a:prstGeom>
              <a:gradFill>
                <a:gsLst>
                  <a:gs pos="0">
                    <a:srgbClr val="FF8F68"/>
                  </a:gs>
                  <a:gs pos="97000">
                    <a:srgbClr val="EC354A"/>
                  </a:gs>
                  <a:gs pos="100000">
                    <a:srgbClr val="EC354A"/>
                  </a:gs>
                </a:gsLst>
                <a:path path="circle">
                  <a:fillToRect b="50%" l="50%" r="50%" t="50%"/>
                </a:path>
                <a:tileRect/>
              </a:gradFill>
              <a:ln>
                <a:noFill/>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4" name="Google Shape;504;p21"/>
              <p:cNvSpPr/>
              <p:nvPr/>
            </p:nvSpPr>
            <p:spPr>
              <a:xfrm flipH="1" rot="10800000">
                <a:off x="463111" y="397651"/>
                <a:ext cx="298104" cy="266852"/>
              </a:xfrm>
              <a:custGeom>
                <a:rect b="b" l="l" r="r" t="t"/>
                <a:pathLst>
                  <a:path extrusionOk="0" h="111" w="124">
                    <a:moveTo>
                      <a:pt x="124" y="15"/>
                    </a:moveTo>
                    <a:lnTo>
                      <a:pt x="0" y="15"/>
                    </a:lnTo>
                    <a:lnTo>
                      <a:pt x="0" y="0"/>
                    </a:lnTo>
                    <a:lnTo>
                      <a:pt x="124" y="0"/>
                    </a:lnTo>
                    <a:lnTo>
                      <a:pt x="124" y="15"/>
                    </a:lnTo>
                    <a:close/>
                    <a:moveTo>
                      <a:pt x="92" y="47"/>
                    </a:moveTo>
                    <a:lnTo>
                      <a:pt x="0" y="47"/>
                    </a:lnTo>
                    <a:lnTo>
                      <a:pt x="0" y="32"/>
                    </a:lnTo>
                    <a:lnTo>
                      <a:pt x="92" y="32"/>
                    </a:lnTo>
                    <a:lnTo>
                      <a:pt x="92" y="47"/>
                    </a:lnTo>
                    <a:close/>
                    <a:moveTo>
                      <a:pt x="124" y="79"/>
                    </a:moveTo>
                    <a:lnTo>
                      <a:pt x="0" y="79"/>
                    </a:lnTo>
                    <a:lnTo>
                      <a:pt x="0" y="64"/>
                    </a:lnTo>
                    <a:lnTo>
                      <a:pt x="124" y="64"/>
                    </a:lnTo>
                    <a:lnTo>
                      <a:pt x="124" y="79"/>
                    </a:lnTo>
                    <a:close/>
                    <a:moveTo>
                      <a:pt x="92" y="111"/>
                    </a:moveTo>
                    <a:lnTo>
                      <a:pt x="0" y="111"/>
                    </a:lnTo>
                    <a:lnTo>
                      <a:pt x="0" y="96"/>
                    </a:lnTo>
                    <a:lnTo>
                      <a:pt x="92" y="96"/>
                    </a:lnTo>
                    <a:lnTo>
                      <a:pt x="92" y="1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505" name="Google Shape;505;p21"/>
          <p:cNvSpPr txBox="1"/>
          <p:nvPr/>
        </p:nvSpPr>
        <p:spPr>
          <a:xfrm>
            <a:off x="1054735" y="1176020"/>
            <a:ext cx="1525905" cy="6153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Code minh</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họa</a:t>
            </a:r>
            <a:endParaRPr b="1" sz="2000">
              <a:solidFill>
                <a:schemeClr val="lt1"/>
              </a:solidFill>
              <a:latin typeface="Calibri"/>
              <a:ea typeface="Calibri"/>
              <a:cs typeface="Calibri"/>
              <a:sym typeface="Calibri"/>
            </a:endParaRPr>
          </a:p>
        </p:txBody>
      </p:sp>
      <p:grpSp>
        <p:nvGrpSpPr>
          <p:cNvPr id="506" name="Google Shape;506;p21"/>
          <p:cNvGrpSpPr/>
          <p:nvPr/>
        </p:nvGrpSpPr>
        <p:grpSpPr>
          <a:xfrm>
            <a:off x="2510032" y="1070066"/>
            <a:ext cx="648000" cy="648000"/>
            <a:chOff x="2510032" y="1070066"/>
            <a:chExt cx="648000" cy="648000"/>
          </a:xfrm>
        </p:grpSpPr>
        <p:sp>
          <p:nvSpPr>
            <p:cNvPr id="507" name="Google Shape;507;p21"/>
            <p:cNvSpPr/>
            <p:nvPr/>
          </p:nvSpPr>
          <p:spPr>
            <a:xfrm>
              <a:off x="2510032" y="1070066"/>
              <a:ext cx="648000" cy="648000"/>
            </a:xfrm>
            <a:prstGeom prst="ellipse">
              <a:avLst/>
            </a:prstGeom>
            <a:gradFill>
              <a:gsLst>
                <a:gs pos="0">
                  <a:srgbClr val="FF8F68"/>
                </a:gs>
                <a:gs pos="100000">
                  <a:srgbClr val="EC354A"/>
                </a:gs>
              </a:gsLst>
              <a:lin ang="2700000" scaled="0"/>
            </a:gradFill>
            <a:ln>
              <a:noFill/>
            </a:ln>
            <a:effectLst>
              <a:outerShdw blurRad="152400" rotWithShape="0" algn="t" dir="2700000" dist="762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14864"/>
                </a:solidFill>
                <a:latin typeface="Calibri"/>
                <a:ea typeface="Calibri"/>
                <a:cs typeface="Calibri"/>
                <a:sym typeface="Calibri"/>
              </a:endParaRPr>
            </a:p>
          </p:txBody>
        </p:sp>
        <p:sp>
          <p:nvSpPr>
            <p:cNvPr id="508" name="Google Shape;508;p21"/>
            <p:cNvSpPr/>
            <p:nvPr/>
          </p:nvSpPr>
          <p:spPr>
            <a:xfrm>
              <a:off x="2686432" y="1287979"/>
              <a:ext cx="295200" cy="212174"/>
            </a:xfrm>
            <a:custGeom>
              <a:rect b="b" l="l" r="r" t="t"/>
              <a:pathLst>
                <a:path extrusionOk="0" h="184" w="256">
                  <a:moveTo>
                    <a:pt x="208" y="66"/>
                  </a:moveTo>
                  <a:lnTo>
                    <a:pt x="208" y="66"/>
                  </a:lnTo>
                  <a:lnTo>
                    <a:pt x="204" y="52"/>
                  </a:lnTo>
                  <a:lnTo>
                    <a:pt x="200" y="40"/>
                  </a:lnTo>
                  <a:lnTo>
                    <a:pt x="194" y="28"/>
                  </a:lnTo>
                  <a:lnTo>
                    <a:pt x="184" y="18"/>
                  </a:lnTo>
                  <a:lnTo>
                    <a:pt x="174" y="10"/>
                  </a:lnTo>
                  <a:lnTo>
                    <a:pt x="162" y="6"/>
                  </a:lnTo>
                  <a:lnTo>
                    <a:pt x="150" y="2"/>
                  </a:lnTo>
                  <a:lnTo>
                    <a:pt x="136" y="0"/>
                  </a:lnTo>
                  <a:lnTo>
                    <a:pt x="136" y="0"/>
                  </a:lnTo>
                  <a:lnTo>
                    <a:pt x="126" y="0"/>
                  </a:lnTo>
                  <a:lnTo>
                    <a:pt x="116" y="4"/>
                  </a:lnTo>
                  <a:lnTo>
                    <a:pt x="106" y="6"/>
                  </a:lnTo>
                  <a:lnTo>
                    <a:pt x="96" y="12"/>
                  </a:lnTo>
                  <a:lnTo>
                    <a:pt x="88" y="18"/>
                  </a:lnTo>
                  <a:lnTo>
                    <a:pt x="82" y="24"/>
                  </a:lnTo>
                  <a:lnTo>
                    <a:pt x="76" y="32"/>
                  </a:lnTo>
                  <a:lnTo>
                    <a:pt x="70" y="42"/>
                  </a:lnTo>
                  <a:lnTo>
                    <a:pt x="70" y="42"/>
                  </a:lnTo>
                  <a:lnTo>
                    <a:pt x="60" y="40"/>
                  </a:lnTo>
                  <a:lnTo>
                    <a:pt x="60" y="40"/>
                  </a:lnTo>
                  <a:lnTo>
                    <a:pt x="52" y="40"/>
                  </a:lnTo>
                  <a:lnTo>
                    <a:pt x="46" y="42"/>
                  </a:lnTo>
                  <a:lnTo>
                    <a:pt x="40" y="46"/>
                  </a:lnTo>
                  <a:lnTo>
                    <a:pt x="34" y="50"/>
                  </a:lnTo>
                  <a:lnTo>
                    <a:pt x="30" y="56"/>
                  </a:lnTo>
                  <a:lnTo>
                    <a:pt x="26" y="62"/>
                  </a:lnTo>
                  <a:lnTo>
                    <a:pt x="24" y="68"/>
                  </a:lnTo>
                  <a:lnTo>
                    <a:pt x="24" y="76"/>
                  </a:lnTo>
                  <a:lnTo>
                    <a:pt x="24" y="76"/>
                  </a:lnTo>
                  <a:lnTo>
                    <a:pt x="26" y="88"/>
                  </a:lnTo>
                  <a:lnTo>
                    <a:pt x="26" y="88"/>
                  </a:lnTo>
                  <a:lnTo>
                    <a:pt x="16" y="96"/>
                  </a:lnTo>
                  <a:lnTo>
                    <a:pt x="8" y="106"/>
                  </a:lnTo>
                  <a:lnTo>
                    <a:pt x="2" y="118"/>
                  </a:lnTo>
                  <a:lnTo>
                    <a:pt x="0" y="132"/>
                  </a:lnTo>
                  <a:lnTo>
                    <a:pt x="0" y="132"/>
                  </a:lnTo>
                  <a:lnTo>
                    <a:pt x="2" y="142"/>
                  </a:lnTo>
                  <a:lnTo>
                    <a:pt x="4" y="152"/>
                  </a:lnTo>
                  <a:lnTo>
                    <a:pt x="8" y="162"/>
                  </a:lnTo>
                  <a:lnTo>
                    <a:pt x="16" y="168"/>
                  </a:lnTo>
                  <a:lnTo>
                    <a:pt x="22" y="176"/>
                  </a:lnTo>
                  <a:lnTo>
                    <a:pt x="32" y="180"/>
                  </a:lnTo>
                  <a:lnTo>
                    <a:pt x="42" y="182"/>
                  </a:lnTo>
                  <a:lnTo>
                    <a:pt x="52" y="184"/>
                  </a:lnTo>
                  <a:lnTo>
                    <a:pt x="52" y="184"/>
                  </a:lnTo>
                  <a:lnTo>
                    <a:pt x="196" y="184"/>
                  </a:lnTo>
                  <a:lnTo>
                    <a:pt x="196" y="184"/>
                  </a:lnTo>
                  <a:lnTo>
                    <a:pt x="196" y="184"/>
                  </a:lnTo>
                  <a:lnTo>
                    <a:pt x="208" y="182"/>
                  </a:lnTo>
                  <a:lnTo>
                    <a:pt x="220" y="180"/>
                  </a:lnTo>
                  <a:lnTo>
                    <a:pt x="230" y="174"/>
                  </a:lnTo>
                  <a:lnTo>
                    <a:pt x="238" y="166"/>
                  </a:lnTo>
                  <a:lnTo>
                    <a:pt x="246" y="158"/>
                  </a:lnTo>
                  <a:lnTo>
                    <a:pt x="252" y="148"/>
                  </a:lnTo>
                  <a:lnTo>
                    <a:pt x="254" y="136"/>
                  </a:lnTo>
                  <a:lnTo>
                    <a:pt x="256" y="124"/>
                  </a:lnTo>
                  <a:lnTo>
                    <a:pt x="256" y="124"/>
                  </a:lnTo>
                  <a:lnTo>
                    <a:pt x="256" y="114"/>
                  </a:lnTo>
                  <a:lnTo>
                    <a:pt x="252" y="104"/>
                  </a:lnTo>
                  <a:lnTo>
                    <a:pt x="248" y="94"/>
                  </a:lnTo>
                  <a:lnTo>
                    <a:pt x="242" y="86"/>
                  </a:lnTo>
                  <a:lnTo>
                    <a:pt x="234" y="78"/>
                  </a:lnTo>
                  <a:lnTo>
                    <a:pt x="226" y="72"/>
                  </a:lnTo>
                  <a:lnTo>
                    <a:pt x="218" y="68"/>
                  </a:lnTo>
                  <a:lnTo>
                    <a:pt x="208" y="66"/>
                  </a:lnTo>
                  <a:close/>
                  <a:moveTo>
                    <a:pt x="196" y="168"/>
                  </a:moveTo>
                  <a:lnTo>
                    <a:pt x="196" y="168"/>
                  </a:lnTo>
                  <a:lnTo>
                    <a:pt x="52" y="168"/>
                  </a:lnTo>
                  <a:lnTo>
                    <a:pt x="52" y="168"/>
                  </a:lnTo>
                  <a:lnTo>
                    <a:pt x="44" y="168"/>
                  </a:lnTo>
                  <a:lnTo>
                    <a:pt x="38" y="166"/>
                  </a:lnTo>
                  <a:lnTo>
                    <a:pt x="32" y="162"/>
                  </a:lnTo>
                  <a:lnTo>
                    <a:pt x="26" y="158"/>
                  </a:lnTo>
                  <a:lnTo>
                    <a:pt x="22" y="152"/>
                  </a:lnTo>
                  <a:lnTo>
                    <a:pt x="18" y="146"/>
                  </a:lnTo>
                  <a:lnTo>
                    <a:pt x="16" y="140"/>
                  </a:lnTo>
                  <a:lnTo>
                    <a:pt x="16" y="132"/>
                  </a:lnTo>
                  <a:lnTo>
                    <a:pt x="16" y="132"/>
                  </a:lnTo>
                  <a:lnTo>
                    <a:pt x="18" y="122"/>
                  </a:lnTo>
                  <a:lnTo>
                    <a:pt x="20" y="114"/>
                  </a:lnTo>
                  <a:lnTo>
                    <a:pt x="26" y="106"/>
                  </a:lnTo>
                  <a:lnTo>
                    <a:pt x="34" y="102"/>
                  </a:lnTo>
                  <a:lnTo>
                    <a:pt x="34" y="102"/>
                  </a:lnTo>
                  <a:lnTo>
                    <a:pt x="40" y="98"/>
                  </a:lnTo>
                  <a:lnTo>
                    <a:pt x="44" y="94"/>
                  </a:lnTo>
                  <a:lnTo>
                    <a:pt x="44" y="90"/>
                  </a:lnTo>
                  <a:lnTo>
                    <a:pt x="42" y="82"/>
                  </a:lnTo>
                  <a:lnTo>
                    <a:pt x="42" y="82"/>
                  </a:lnTo>
                  <a:lnTo>
                    <a:pt x="40" y="76"/>
                  </a:lnTo>
                  <a:lnTo>
                    <a:pt x="40" y="76"/>
                  </a:lnTo>
                  <a:lnTo>
                    <a:pt x="42" y="68"/>
                  </a:lnTo>
                  <a:lnTo>
                    <a:pt x="46" y="62"/>
                  </a:lnTo>
                  <a:lnTo>
                    <a:pt x="52" y="58"/>
                  </a:lnTo>
                  <a:lnTo>
                    <a:pt x="60" y="56"/>
                  </a:lnTo>
                  <a:lnTo>
                    <a:pt x="60" y="56"/>
                  </a:lnTo>
                  <a:lnTo>
                    <a:pt x="64" y="56"/>
                  </a:lnTo>
                  <a:lnTo>
                    <a:pt x="70" y="58"/>
                  </a:lnTo>
                  <a:lnTo>
                    <a:pt x="70" y="58"/>
                  </a:lnTo>
                  <a:lnTo>
                    <a:pt x="76" y="60"/>
                  </a:lnTo>
                  <a:lnTo>
                    <a:pt x="80" y="58"/>
                  </a:lnTo>
                  <a:lnTo>
                    <a:pt x="82" y="54"/>
                  </a:lnTo>
                  <a:lnTo>
                    <a:pt x="86" y="48"/>
                  </a:lnTo>
                  <a:lnTo>
                    <a:pt x="86" y="48"/>
                  </a:lnTo>
                  <a:lnTo>
                    <a:pt x="94" y="36"/>
                  </a:lnTo>
                  <a:lnTo>
                    <a:pt x="106" y="24"/>
                  </a:lnTo>
                  <a:lnTo>
                    <a:pt x="120" y="18"/>
                  </a:lnTo>
                  <a:lnTo>
                    <a:pt x="136" y="16"/>
                  </a:lnTo>
                  <a:lnTo>
                    <a:pt x="136" y="16"/>
                  </a:lnTo>
                  <a:lnTo>
                    <a:pt x="146" y="16"/>
                  </a:lnTo>
                  <a:lnTo>
                    <a:pt x="156" y="20"/>
                  </a:lnTo>
                  <a:lnTo>
                    <a:pt x="166" y="24"/>
                  </a:lnTo>
                  <a:lnTo>
                    <a:pt x="174" y="30"/>
                  </a:lnTo>
                  <a:lnTo>
                    <a:pt x="180" y="38"/>
                  </a:lnTo>
                  <a:lnTo>
                    <a:pt x="186" y="46"/>
                  </a:lnTo>
                  <a:lnTo>
                    <a:pt x="190" y="56"/>
                  </a:lnTo>
                  <a:lnTo>
                    <a:pt x="192" y="66"/>
                  </a:lnTo>
                  <a:lnTo>
                    <a:pt x="192" y="66"/>
                  </a:lnTo>
                  <a:lnTo>
                    <a:pt x="192" y="74"/>
                  </a:lnTo>
                  <a:lnTo>
                    <a:pt x="194" y="78"/>
                  </a:lnTo>
                  <a:lnTo>
                    <a:pt x="198" y="80"/>
                  </a:lnTo>
                  <a:lnTo>
                    <a:pt x="204" y="80"/>
                  </a:lnTo>
                  <a:lnTo>
                    <a:pt x="204" y="80"/>
                  </a:lnTo>
                  <a:lnTo>
                    <a:pt x="212" y="82"/>
                  </a:lnTo>
                  <a:lnTo>
                    <a:pt x="218" y="86"/>
                  </a:lnTo>
                  <a:lnTo>
                    <a:pt x="224" y="90"/>
                  </a:lnTo>
                  <a:lnTo>
                    <a:pt x="230" y="96"/>
                  </a:lnTo>
                  <a:lnTo>
                    <a:pt x="234" y="102"/>
                  </a:lnTo>
                  <a:lnTo>
                    <a:pt x="238" y="108"/>
                  </a:lnTo>
                  <a:lnTo>
                    <a:pt x="240" y="116"/>
                  </a:lnTo>
                  <a:lnTo>
                    <a:pt x="240" y="124"/>
                  </a:lnTo>
                  <a:lnTo>
                    <a:pt x="240" y="124"/>
                  </a:lnTo>
                  <a:lnTo>
                    <a:pt x="240" y="132"/>
                  </a:lnTo>
                  <a:lnTo>
                    <a:pt x="236" y="142"/>
                  </a:lnTo>
                  <a:lnTo>
                    <a:pt x="232" y="148"/>
                  </a:lnTo>
                  <a:lnTo>
                    <a:pt x="228" y="156"/>
                  </a:lnTo>
                  <a:lnTo>
                    <a:pt x="220" y="160"/>
                  </a:lnTo>
                  <a:lnTo>
                    <a:pt x="214" y="164"/>
                  </a:lnTo>
                  <a:lnTo>
                    <a:pt x="204" y="168"/>
                  </a:lnTo>
                  <a:lnTo>
                    <a:pt x="196" y="16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4000"/>
                                        <p:tgtEl>
                                          <p:spTgt spid="488"/>
                                        </p:tgtEl>
                                      </p:cBhvr>
                                    </p:animEffect>
                                  </p:childTnLst>
                                </p:cTn>
                              </p:par>
                              <p:par>
                                <p:cTn fill="hold" nodeType="withEffect" presetClass="entr" presetID="1" presetSubtype="0">
                                  <p:stCondLst>
                                    <p:cond delay="500"/>
                                  </p:stCondLst>
                                  <p:childTnLst>
                                    <p:set>
                                      <p:cBhvr>
                                        <p:cTn dur="1" fill="hold">
                                          <p:stCondLst>
                                            <p:cond delay="0"/>
                                          </p:stCondLst>
                                        </p:cTn>
                                        <p:tgtEl>
                                          <p:spTgt spid="506"/>
                                        </p:tgtEl>
                                        <p:attrNameLst>
                                          <p:attrName>style.visibility</p:attrName>
                                        </p:attrNameLst>
                                      </p:cBhvr>
                                      <p:to>
                                        <p:strVal val="visible"/>
                                      </p:to>
                                    </p:set>
                                  </p:childTnLst>
                                </p:cTn>
                              </p:par>
                              <p:par>
                                <p:cTn fill="hold" nodeType="withEffect" presetClass="entr" presetID="2" presetSubtype="8">
                                  <p:stCondLst>
                                    <p:cond delay="0"/>
                                  </p:stCondLst>
                                  <p:childTnLst>
                                    <p:set>
                                      <p:cBhvr>
                                        <p:cTn dur="1" fill="hold">
                                          <p:stCondLst>
                                            <p:cond delay="0"/>
                                          </p:stCondLst>
                                        </p:cTn>
                                        <p:tgtEl>
                                          <p:spTgt spid="505"/>
                                        </p:tgtEl>
                                        <p:attrNameLst>
                                          <p:attrName>style.visibility</p:attrName>
                                        </p:attrNameLst>
                                      </p:cBhvr>
                                      <p:to>
                                        <p:strVal val="visible"/>
                                      </p:to>
                                    </p:set>
                                    <p:anim calcmode="lin" valueType="num">
                                      <p:cBhvr additive="base">
                                        <p:cTn dur="500"/>
                                        <p:tgtEl>
                                          <p:spTgt spid="5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490"/>
                                        </p:tgtEl>
                                        <p:attrNameLst>
                                          <p:attrName>style.visibility</p:attrName>
                                        </p:attrNameLst>
                                      </p:cBhvr>
                                      <p:to>
                                        <p:strVal val="visible"/>
                                      </p:to>
                                    </p:set>
                                    <p:anim calcmode="lin" valueType="num">
                                      <p:cBhvr additive="base">
                                        <p:cTn dur="500"/>
                                        <p:tgtEl>
                                          <p:spTgt spid="490"/>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2250"/>
                                  </p:stCondLst>
                                  <p:childTnLst>
                                    <p:set>
                                      <p:cBhvr>
                                        <p:cTn dur="1" fill="hold">
                                          <p:stCondLst>
                                            <p:cond delay="0"/>
                                          </p:stCondLst>
                                        </p:cTn>
                                        <p:tgtEl>
                                          <p:spTgt spid="494"/>
                                        </p:tgtEl>
                                        <p:attrNameLst>
                                          <p:attrName>style.visibility</p:attrName>
                                        </p:attrNameLst>
                                      </p:cBhvr>
                                      <p:to>
                                        <p:strVal val="visible"/>
                                      </p:to>
                                    </p:set>
                                    <p:anim calcmode="lin" valueType="num">
                                      <p:cBhvr additive="base">
                                        <p:cTn dur="500"/>
                                        <p:tgtEl>
                                          <p:spTgt spid="494"/>
                                        </p:tgtEl>
                                        <p:attrNameLst>
                                          <p:attrName>ppt_w</p:attrName>
                                        </p:attrNameLst>
                                      </p:cBhvr>
                                      <p:tavLst>
                                        <p:tav fmla="" tm="0">
                                          <p:val>
                                            <p:strVal val="0"/>
                                          </p:val>
                                        </p:tav>
                                        <p:tav fmla="" tm="100000">
                                          <p:val>
                                            <p:strVal val="#ppt_w"/>
                                          </p:val>
                                        </p:tav>
                                      </p:tavLst>
                                    </p:anim>
                                    <p:anim calcmode="lin" valueType="num">
                                      <p:cBhvr additive="base">
                                        <p:cTn dur="500"/>
                                        <p:tgtEl>
                                          <p:spTgt spid="494"/>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1500"/>
                                  </p:stCondLst>
                                  <p:childTnLst>
                                    <p:set>
                                      <p:cBhvr>
                                        <p:cTn dur="1" fill="hold">
                                          <p:stCondLst>
                                            <p:cond delay="0"/>
                                          </p:stCondLst>
                                        </p:cTn>
                                        <p:tgtEl>
                                          <p:spTgt spid="489"/>
                                        </p:tgtEl>
                                        <p:attrNameLst>
                                          <p:attrName>style.visibility</p:attrName>
                                        </p:attrNameLst>
                                      </p:cBhvr>
                                      <p:to>
                                        <p:strVal val="visible"/>
                                      </p:to>
                                    </p:set>
                                    <p:anim calcmode="lin" valueType="num">
                                      <p:cBhvr additive="base">
                                        <p:cTn dur="500"/>
                                        <p:tgtEl>
                                          <p:spTgt spid="489"/>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250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512" name="Shape 512"/>
        <p:cNvGrpSpPr/>
        <p:nvPr/>
      </p:nvGrpSpPr>
      <p:grpSpPr>
        <a:xfrm>
          <a:off x="0" y="0"/>
          <a:ext cx="0" cy="0"/>
          <a:chOff x="0" y="0"/>
          <a:chExt cx="0" cy="0"/>
        </a:xfrm>
      </p:grpSpPr>
      <p:cxnSp>
        <p:nvCxnSpPr>
          <p:cNvPr id="513" name="Google Shape;513;p22"/>
          <p:cNvCxnSpPr/>
          <p:nvPr/>
        </p:nvCxnSpPr>
        <p:spPr>
          <a:xfrm>
            <a:off x="2834506" y="0"/>
            <a:ext cx="0" cy="6858000"/>
          </a:xfrm>
          <a:prstGeom prst="straightConnector1">
            <a:avLst/>
          </a:prstGeom>
          <a:noFill/>
          <a:ln cap="flat" cmpd="sng" w="12700">
            <a:solidFill>
              <a:schemeClr val="lt1"/>
            </a:solidFill>
            <a:prstDash val="solid"/>
            <a:miter lim="800000"/>
            <a:headEnd len="sm" w="sm" type="none"/>
            <a:tailEnd len="sm" w="sm" type="none"/>
          </a:ln>
        </p:spPr>
      </p:cxnSp>
      <p:sp>
        <p:nvSpPr>
          <p:cNvPr id="514" name="Google Shape;514;p22"/>
          <p:cNvSpPr txBox="1"/>
          <p:nvPr/>
        </p:nvSpPr>
        <p:spPr>
          <a:xfrm>
            <a:off x="1054893" y="3407489"/>
            <a:ext cx="1232535" cy="92329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000">
                <a:solidFill>
                  <a:schemeClr val="lt1"/>
                </a:solidFill>
                <a:latin typeface="Microsoft YaHei"/>
                <a:ea typeface="Microsoft YaHei"/>
                <a:cs typeface="Microsoft YaHei"/>
                <a:sym typeface="Microsoft YaHei"/>
              </a:rPr>
              <a:t>Xây dựng</a:t>
            </a:r>
            <a:endParaRPr b="1" sz="2000">
              <a:solidFill>
                <a:schemeClr val="lt1"/>
              </a:solidFill>
              <a:latin typeface="Microsoft YaHei"/>
              <a:ea typeface="Microsoft YaHei"/>
              <a:cs typeface="Microsoft YaHei"/>
              <a:sym typeface="Microsoft YaHei"/>
            </a:endParaRPr>
          </a:p>
          <a:p>
            <a:pPr indent="0" lvl="0" marL="0" marR="0" rtl="0" algn="l">
              <a:spcBef>
                <a:spcPts val="0"/>
              </a:spcBef>
              <a:spcAft>
                <a:spcPts val="0"/>
              </a:spcAft>
              <a:buNone/>
            </a:pPr>
            <a:r>
              <a:rPr b="1" lang="en-US" sz="2000">
                <a:solidFill>
                  <a:schemeClr val="lt1"/>
                </a:solidFill>
                <a:latin typeface="Microsoft YaHei"/>
                <a:ea typeface="Microsoft YaHei"/>
                <a:cs typeface="Microsoft YaHei"/>
                <a:sym typeface="Microsoft YaHei"/>
              </a:rPr>
              <a:t>mô hình</a:t>
            </a:r>
            <a:endParaRPr b="1" sz="2000">
              <a:solidFill>
                <a:schemeClr val="lt1"/>
              </a:solidFill>
              <a:latin typeface="Microsoft YaHei"/>
              <a:ea typeface="Microsoft YaHei"/>
              <a:cs typeface="Microsoft YaHei"/>
              <a:sym typeface="Microsoft YaHei"/>
            </a:endParaRPr>
          </a:p>
          <a:p>
            <a:pPr indent="0" lvl="0" marL="0" marR="0" rtl="0" algn="l">
              <a:spcBef>
                <a:spcPts val="0"/>
              </a:spcBef>
              <a:spcAft>
                <a:spcPts val="0"/>
              </a:spcAft>
              <a:buNone/>
            </a:pPr>
            <a:r>
              <a:rPr b="1" lang="en-US" sz="2000">
                <a:solidFill>
                  <a:schemeClr val="lt1"/>
                </a:solidFill>
                <a:latin typeface="Microsoft YaHei"/>
                <a:ea typeface="Microsoft YaHei"/>
                <a:cs typeface="Microsoft YaHei"/>
                <a:sym typeface="Microsoft YaHei"/>
              </a:rPr>
              <a:t>CNN</a:t>
            </a:r>
            <a:endParaRPr b="1" sz="2000">
              <a:solidFill>
                <a:schemeClr val="lt1"/>
              </a:solidFill>
              <a:latin typeface="Calibri"/>
              <a:ea typeface="Calibri"/>
              <a:cs typeface="Calibri"/>
              <a:sym typeface="Calibri"/>
            </a:endParaRPr>
          </a:p>
        </p:txBody>
      </p:sp>
      <p:grpSp>
        <p:nvGrpSpPr>
          <p:cNvPr id="515" name="Google Shape;515;p22"/>
          <p:cNvGrpSpPr/>
          <p:nvPr/>
        </p:nvGrpSpPr>
        <p:grpSpPr>
          <a:xfrm>
            <a:off x="3757295" y="945515"/>
            <a:ext cx="7783830" cy="1746885"/>
            <a:chOff x="3757416" y="3145192"/>
            <a:chExt cx="7926705" cy="1746885"/>
          </a:xfrm>
        </p:grpSpPr>
        <p:sp>
          <p:nvSpPr>
            <p:cNvPr id="516" name="Google Shape;516;p22"/>
            <p:cNvSpPr/>
            <p:nvPr/>
          </p:nvSpPr>
          <p:spPr>
            <a:xfrm>
              <a:off x="3757416" y="3145192"/>
              <a:ext cx="7926705" cy="1746885"/>
            </a:xfrm>
            <a:prstGeom prst="roundRect">
              <a:avLst>
                <a:gd fmla="val 8654" name="adj"/>
              </a:avLst>
            </a:prstGeom>
            <a:solidFill>
              <a:srgbClr val="4458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14864"/>
                </a:solidFill>
                <a:latin typeface="Calibri"/>
                <a:ea typeface="Calibri"/>
                <a:cs typeface="Calibri"/>
                <a:sym typeface="Calibri"/>
              </a:endParaRPr>
            </a:p>
          </p:txBody>
        </p:sp>
        <p:sp>
          <p:nvSpPr>
            <p:cNvPr id="517" name="Google Shape;517;p22"/>
            <p:cNvSpPr txBox="1"/>
            <p:nvPr/>
          </p:nvSpPr>
          <p:spPr>
            <a:xfrm flipH="1">
              <a:off x="3976491" y="3272827"/>
              <a:ext cx="3914140" cy="1538605"/>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print(data.shape, labels.shape)</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#Tách dữ liệu và kiểm tra</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X_train, X_test, y_train, y_test = train_test_split(data, labels, test_size=0.2, random_state=42)</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print(X_train.shape, X_test.shape, y_train.shape, y_test.shape)</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#Xử lý các nhãn</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y_train = to_categorical(y_train, 43)</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y_test = to_categorical(y_test, 43)</a:t>
              </a:r>
              <a:endParaRPr sz="1000">
                <a:solidFill>
                  <a:schemeClr val="lt1"/>
                </a:solidFill>
                <a:latin typeface="Calibri"/>
                <a:ea typeface="Calibri"/>
                <a:cs typeface="Calibri"/>
                <a:sym typeface="Calibri"/>
              </a:endParaRPr>
            </a:p>
          </p:txBody>
        </p:sp>
      </p:grpSp>
      <p:grpSp>
        <p:nvGrpSpPr>
          <p:cNvPr id="518" name="Google Shape;518;p22"/>
          <p:cNvGrpSpPr/>
          <p:nvPr/>
        </p:nvGrpSpPr>
        <p:grpSpPr>
          <a:xfrm>
            <a:off x="237966" y="248956"/>
            <a:ext cx="5464583" cy="565512"/>
            <a:chOff x="329406" y="248321"/>
            <a:chExt cx="5464583" cy="565512"/>
          </a:xfrm>
        </p:grpSpPr>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519" name="Google Shape;519;p22"/>
            <p:cNvSpPr txBox="1"/>
            <p:nvPr/>
          </p:nvSpPr>
          <p:spPr>
            <a:xfrm>
              <a:off x="894964" y="327033"/>
              <a:ext cx="4899025" cy="445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rgbClr val="FF8F68"/>
                  </a:solidFill>
                  <a:latin typeface="Calibri"/>
                  <a:ea typeface="Calibri"/>
                  <a:cs typeface="Calibri"/>
                  <a:sym typeface="Calibri"/>
                </a:rPr>
                <a:t>3.1.2. Xây dựng và huấn luyện mô hình</a:t>
              </a:r>
              <a:endParaRPr b="1" sz="2300">
                <a:solidFill>
                  <a:srgbClr val="FF8F68"/>
                </a:solidFill>
                <a:latin typeface="Calibri"/>
                <a:ea typeface="Calibri"/>
                <a:cs typeface="Calibri"/>
                <a:sym typeface="Calibri"/>
              </a:endParaRPr>
            </a:p>
          </p:txBody>
        </p:sp>
        <p:grpSp>
          <p:nvGrpSpPr>
            <p:cNvPr id="520" name="Google Shape;520;p22"/>
            <p:cNvGrpSpPr/>
            <p:nvPr/>
          </p:nvGrpSpPr>
          <p:grpSpPr>
            <a:xfrm>
              <a:off x="329406" y="248321"/>
              <a:ext cx="565512" cy="565512"/>
              <a:chOff x="329406" y="248321"/>
              <a:chExt cx="565512" cy="565512"/>
            </a:xfrm>
          </p:grpSpPr>
          <p:sp>
            <p:nvSpPr>
              <p:cNvPr id="521" name="Google Shape;521;p22"/>
              <p:cNvSpPr/>
              <p:nvPr/>
            </p:nvSpPr>
            <p:spPr>
              <a:xfrm>
                <a:off x="329406" y="248321"/>
                <a:ext cx="565512" cy="565512"/>
              </a:xfrm>
              <a:prstGeom prst="ellipse">
                <a:avLst/>
              </a:prstGeom>
              <a:gradFill>
                <a:gsLst>
                  <a:gs pos="0">
                    <a:srgbClr val="FF8F68"/>
                  </a:gs>
                  <a:gs pos="97000">
                    <a:srgbClr val="EC354A"/>
                  </a:gs>
                  <a:gs pos="100000">
                    <a:srgbClr val="EC354A"/>
                  </a:gs>
                </a:gsLst>
                <a:path path="circle">
                  <a:fillToRect b="50%" l="50%" r="50%" t="50%"/>
                </a:path>
                <a:tileRect/>
              </a:gradFill>
              <a:ln>
                <a:noFill/>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2" name="Google Shape;522;p22"/>
              <p:cNvSpPr/>
              <p:nvPr/>
            </p:nvSpPr>
            <p:spPr>
              <a:xfrm flipH="1" rot="10800000">
                <a:off x="463111" y="397651"/>
                <a:ext cx="298104" cy="266852"/>
              </a:xfrm>
              <a:custGeom>
                <a:rect b="b" l="l" r="r" t="t"/>
                <a:pathLst>
                  <a:path extrusionOk="0" h="111" w="124">
                    <a:moveTo>
                      <a:pt x="124" y="15"/>
                    </a:moveTo>
                    <a:lnTo>
                      <a:pt x="0" y="15"/>
                    </a:lnTo>
                    <a:lnTo>
                      <a:pt x="0" y="0"/>
                    </a:lnTo>
                    <a:lnTo>
                      <a:pt x="124" y="0"/>
                    </a:lnTo>
                    <a:lnTo>
                      <a:pt x="124" y="15"/>
                    </a:lnTo>
                    <a:close/>
                    <a:moveTo>
                      <a:pt x="92" y="47"/>
                    </a:moveTo>
                    <a:lnTo>
                      <a:pt x="0" y="47"/>
                    </a:lnTo>
                    <a:lnTo>
                      <a:pt x="0" y="32"/>
                    </a:lnTo>
                    <a:lnTo>
                      <a:pt x="92" y="32"/>
                    </a:lnTo>
                    <a:lnTo>
                      <a:pt x="92" y="47"/>
                    </a:lnTo>
                    <a:close/>
                    <a:moveTo>
                      <a:pt x="124" y="79"/>
                    </a:moveTo>
                    <a:lnTo>
                      <a:pt x="0" y="79"/>
                    </a:lnTo>
                    <a:lnTo>
                      <a:pt x="0" y="64"/>
                    </a:lnTo>
                    <a:lnTo>
                      <a:pt x="124" y="64"/>
                    </a:lnTo>
                    <a:lnTo>
                      <a:pt x="124" y="79"/>
                    </a:lnTo>
                    <a:close/>
                    <a:moveTo>
                      <a:pt x="92" y="111"/>
                    </a:moveTo>
                    <a:lnTo>
                      <a:pt x="0" y="111"/>
                    </a:lnTo>
                    <a:lnTo>
                      <a:pt x="0" y="96"/>
                    </a:lnTo>
                    <a:lnTo>
                      <a:pt x="92" y="96"/>
                    </a:lnTo>
                    <a:lnTo>
                      <a:pt x="92" y="1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523" name="Google Shape;523;p22"/>
          <p:cNvSpPr txBox="1"/>
          <p:nvPr/>
        </p:nvSpPr>
        <p:spPr>
          <a:xfrm>
            <a:off x="1054735" y="1176020"/>
            <a:ext cx="1525905" cy="6153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Code minh</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họa</a:t>
            </a:r>
            <a:endParaRPr b="1" sz="2000">
              <a:solidFill>
                <a:schemeClr val="lt1"/>
              </a:solidFill>
              <a:latin typeface="Calibri"/>
              <a:ea typeface="Calibri"/>
              <a:cs typeface="Calibri"/>
              <a:sym typeface="Calibri"/>
            </a:endParaRPr>
          </a:p>
        </p:txBody>
      </p:sp>
      <p:grpSp>
        <p:nvGrpSpPr>
          <p:cNvPr id="524" name="Google Shape;524;p22"/>
          <p:cNvGrpSpPr/>
          <p:nvPr/>
        </p:nvGrpSpPr>
        <p:grpSpPr>
          <a:xfrm>
            <a:off x="2510032" y="1070066"/>
            <a:ext cx="648000" cy="648000"/>
            <a:chOff x="2510032" y="1070066"/>
            <a:chExt cx="648000" cy="648000"/>
          </a:xfrm>
        </p:grpSpPr>
        <p:sp>
          <p:nvSpPr>
            <p:cNvPr id="525" name="Google Shape;525;p22"/>
            <p:cNvSpPr/>
            <p:nvPr/>
          </p:nvSpPr>
          <p:spPr>
            <a:xfrm>
              <a:off x="2510032" y="1070066"/>
              <a:ext cx="648000" cy="648000"/>
            </a:xfrm>
            <a:prstGeom prst="ellipse">
              <a:avLst/>
            </a:prstGeom>
            <a:gradFill>
              <a:gsLst>
                <a:gs pos="0">
                  <a:srgbClr val="FF8F68"/>
                </a:gs>
                <a:gs pos="100000">
                  <a:srgbClr val="EC354A"/>
                </a:gs>
              </a:gsLst>
              <a:lin ang="2700000" scaled="0"/>
            </a:gradFill>
            <a:ln>
              <a:noFill/>
            </a:ln>
            <a:effectLst>
              <a:outerShdw blurRad="152400" rotWithShape="0" algn="t" dir="2700000" dist="762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14864"/>
                </a:solidFill>
                <a:latin typeface="Calibri"/>
                <a:ea typeface="Calibri"/>
                <a:cs typeface="Calibri"/>
                <a:sym typeface="Calibri"/>
              </a:endParaRPr>
            </a:p>
          </p:txBody>
        </p:sp>
        <p:sp>
          <p:nvSpPr>
            <p:cNvPr id="526" name="Google Shape;526;p22"/>
            <p:cNvSpPr/>
            <p:nvPr/>
          </p:nvSpPr>
          <p:spPr>
            <a:xfrm>
              <a:off x="2686432" y="1287979"/>
              <a:ext cx="295200" cy="212174"/>
            </a:xfrm>
            <a:custGeom>
              <a:rect b="b" l="l" r="r" t="t"/>
              <a:pathLst>
                <a:path extrusionOk="0" h="184" w="256">
                  <a:moveTo>
                    <a:pt x="208" y="66"/>
                  </a:moveTo>
                  <a:lnTo>
                    <a:pt x="208" y="66"/>
                  </a:lnTo>
                  <a:lnTo>
                    <a:pt x="204" y="52"/>
                  </a:lnTo>
                  <a:lnTo>
                    <a:pt x="200" y="40"/>
                  </a:lnTo>
                  <a:lnTo>
                    <a:pt x="194" y="28"/>
                  </a:lnTo>
                  <a:lnTo>
                    <a:pt x="184" y="18"/>
                  </a:lnTo>
                  <a:lnTo>
                    <a:pt x="174" y="10"/>
                  </a:lnTo>
                  <a:lnTo>
                    <a:pt x="162" y="6"/>
                  </a:lnTo>
                  <a:lnTo>
                    <a:pt x="150" y="2"/>
                  </a:lnTo>
                  <a:lnTo>
                    <a:pt x="136" y="0"/>
                  </a:lnTo>
                  <a:lnTo>
                    <a:pt x="136" y="0"/>
                  </a:lnTo>
                  <a:lnTo>
                    <a:pt x="126" y="0"/>
                  </a:lnTo>
                  <a:lnTo>
                    <a:pt x="116" y="4"/>
                  </a:lnTo>
                  <a:lnTo>
                    <a:pt x="106" y="6"/>
                  </a:lnTo>
                  <a:lnTo>
                    <a:pt x="96" y="12"/>
                  </a:lnTo>
                  <a:lnTo>
                    <a:pt x="88" y="18"/>
                  </a:lnTo>
                  <a:lnTo>
                    <a:pt x="82" y="24"/>
                  </a:lnTo>
                  <a:lnTo>
                    <a:pt x="76" y="32"/>
                  </a:lnTo>
                  <a:lnTo>
                    <a:pt x="70" y="42"/>
                  </a:lnTo>
                  <a:lnTo>
                    <a:pt x="70" y="42"/>
                  </a:lnTo>
                  <a:lnTo>
                    <a:pt x="60" y="40"/>
                  </a:lnTo>
                  <a:lnTo>
                    <a:pt x="60" y="40"/>
                  </a:lnTo>
                  <a:lnTo>
                    <a:pt x="52" y="40"/>
                  </a:lnTo>
                  <a:lnTo>
                    <a:pt x="46" y="42"/>
                  </a:lnTo>
                  <a:lnTo>
                    <a:pt x="40" y="46"/>
                  </a:lnTo>
                  <a:lnTo>
                    <a:pt x="34" y="50"/>
                  </a:lnTo>
                  <a:lnTo>
                    <a:pt x="30" y="56"/>
                  </a:lnTo>
                  <a:lnTo>
                    <a:pt x="26" y="62"/>
                  </a:lnTo>
                  <a:lnTo>
                    <a:pt x="24" y="68"/>
                  </a:lnTo>
                  <a:lnTo>
                    <a:pt x="24" y="76"/>
                  </a:lnTo>
                  <a:lnTo>
                    <a:pt x="24" y="76"/>
                  </a:lnTo>
                  <a:lnTo>
                    <a:pt x="26" y="88"/>
                  </a:lnTo>
                  <a:lnTo>
                    <a:pt x="26" y="88"/>
                  </a:lnTo>
                  <a:lnTo>
                    <a:pt x="16" y="96"/>
                  </a:lnTo>
                  <a:lnTo>
                    <a:pt x="8" y="106"/>
                  </a:lnTo>
                  <a:lnTo>
                    <a:pt x="2" y="118"/>
                  </a:lnTo>
                  <a:lnTo>
                    <a:pt x="0" y="132"/>
                  </a:lnTo>
                  <a:lnTo>
                    <a:pt x="0" y="132"/>
                  </a:lnTo>
                  <a:lnTo>
                    <a:pt x="2" y="142"/>
                  </a:lnTo>
                  <a:lnTo>
                    <a:pt x="4" y="152"/>
                  </a:lnTo>
                  <a:lnTo>
                    <a:pt x="8" y="162"/>
                  </a:lnTo>
                  <a:lnTo>
                    <a:pt x="16" y="168"/>
                  </a:lnTo>
                  <a:lnTo>
                    <a:pt x="22" y="176"/>
                  </a:lnTo>
                  <a:lnTo>
                    <a:pt x="32" y="180"/>
                  </a:lnTo>
                  <a:lnTo>
                    <a:pt x="42" y="182"/>
                  </a:lnTo>
                  <a:lnTo>
                    <a:pt x="52" y="184"/>
                  </a:lnTo>
                  <a:lnTo>
                    <a:pt x="52" y="184"/>
                  </a:lnTo>
                  <a:lnTo>
                    <a:pt x="196" y="184"/>
                  </a:lnTo>
                  <a:lnTo>
                    <a:pt x="196" y="184"/>
                  </a:lnTo>
                  <a:lnTo>
                    <a:pt x="196" y="184"/>
                  </a:lnTo>
                  <a:lnTo>
                    <a:pt x="208" y="182"/>
                  </a:lnTo>
                  <a:lnTo>
                    <a:pt x="220" y="180"/>
                  </a:lnTo>
                  <a:lnTo>
                    <a:pt x="230" y="174"/>
                  </a:lnTo>
                  <a:lnTo>
                    <a:pt x="238" y="166"/>
                  </a:lnTo>
                  <a:lnTo>
                    <a:pt x="246" y="158"/>
                  </a:lnTo>
                  <a:lnTo>
                    <a:pt x="252" y="148"/>
                  </a:lnTo>
                  <a:lnTo>
                    <a:pt x="254" y="136"/>
                  </a:lnTo>
                  <a:lnTo>
                    <a:pt x="256" y="124"/>
                  </a:lnTo>
                  <a:lnTo>
                    <a:pt x="256" y="124"/>
                  </a:lnTo>
                  <a:lnTo>
                    <a:pt x="256" y="114"/>
                  </a:lnTo>
                  <a:lnTo>
                    <a:pt x="252" y="104"/>
                  </a:lnTo>
                  <a:lnTo>
                    <a:pt x="248" y="94"/>
                  </a:lnTo>
                  <a:lnTo>
                    <a:pt x="242" y="86"/>
                  </a:lnTo>
                  <a:lnTo>
                    <a:pt x="234" y="78"/>
                  </a:lnTo>
                  <a:lnTo>
                    <a:pt x="226" y="72"/>
                  </a:lnTo>
                  <a:lnTo>
                    <a:pt x="218" y="68"/>
                  </a:lnTo>
                  <a:lnTo>
                    <a:pt x="208" y="66"/>
                  </a:lnTo>
                  <a:close/>
                  <a:moveTo>
                    <a:pt x="196" y="168"/>
                  </a:moveTo>
                  <a:lnTo>
                    <a:pt x="196" y="168"/>
                  </a:lnTo>
                  <a:lnTo>
                    <a:pt x="52" y="168"/>
                  </a:lnTo>
                  <a:lnTo>
                    <a:pt x="52" y="168"/>
                  </a:lnTo>
                  <a:lnTo>
                    <a:pt x="44" y="168"/>
                  </a:lnTo>
                  <a:lnTo>
                    <a:pt x="38" y="166"/>
                  </a:lnTo>
                  <a:lnTo>
                    <a:pt x="32" y="162"/>
                  </a:lnTo>
                  <a:lnTo>
                    <a:pt x="26" y="158"/>
                  </a:lnTo>
                  <a:lnTo>
                    <a:pt x="22" y="152"/>
                  </a:lnTo>
                  <a:lnTo>
                    <a:pt x="18" y="146"/>
                  </a:lnTo>
                  <a:lnTo>
                    <a:pt x="16" y="140"/>
                  </a:lnTo>
                  <a:lnTo>
                    <a:pt x="16" y="132"/>
                  </a:lnTo>
                  <a:lnTo>
                    <a:pt x="16" y="132"/>
                  </a:lnTo>
                  <a:lnTo>
                    <a:pt x="18" y="122"/>
                  </a:lnTo>
                  <a:lnTo>
                    <a:pt x="20" y="114"/>
                  </a:lnTo>
                  <a:lnTo>
                    <a:pt x="26" y="106"/>
                  </a:lnTo>
                  <a:lnTo>
                    <a:pt x="34" y="102"/>
                  </a:lnTo>
                  <a:lnTo>
                    <a:pt x="34" y="102"/>
                  </a:lnTo>
                  <a:lnTo>
                    <a:pt x="40" y="98"/>
                  </a:lnTo>
                  <a:lnTo>
                    <a:pt x="44" y="94"/>
                  </a:lnTo>
                  <a:lnTo>
                    <a:pt x="44" y="90"/>
                  </a:lnTo>
                  <a:lnTo>
                    <a:pt x="42" y="82"/>
                  </a:lnTo>
                  <a:lnTo>
                    <a:pt x="42" y="82"/>
                  </a:lnTo>
                  <a:lnTo>
                    <a:pt x="40" y="76"/>
                  </a:lnTo>
                  <a:lnTo>
                    <a:pt x="40" y="76"/>
                  </a:lnTo>
                  <a:lnTo>
                    <a:pt x="42" y="68"/>
                  </a:lnTo>
                  <a:lnTo>
                    <a:pt x="46" y="62"/>
                  </a:lnTo>
                  <a:lnTo>
                    <a:pt x="52" y="58"/>
                  </a:lnTo>
                  <a:lnTo>
                    <a:pt x="60" y="56"/>
                  </a:lnTo>
                  <a:lnTo>
                    <a:pt x="60" y="56"/>
                  </a:lnTo>
                  <a:lnTo>
                    <a:pt x="64" y="56"/>
                  </a:lnTo>
                  <a:lnTo>
                    <a:pt x="70" y="58"/>
                  </a:lnTo>
                  <a:lnTo>
                    <a:pt x="70" y="58"/>
                  </a:lnTo>
                  <a:lnTo>
                    <a:pt x="76" y="60"/>
                  </a:lnTo>
                  <a:lnTo>
                    <a:pt x="80" y="58"/>
                  </a:lnTo>
                  <a:lnTo>
                    <a:pt x="82" y="54"/>
                  </a:lnTo>
                  <a:lnTo>
                    <a:pt x="86" y="48"/>
                  </a:lnTo>
                  <a:lnTo>
                    <a:pt x="86" y="48"/>
                  </a:lnTo>
                  <a:lnTo>
                    <a:pt x="94" y="36"/>
                  </a:lnTo>
                  <a:lnTo>
                    <a:pt x="106" y="24"/>
                  </a:lnTo>
                  <a:lnTo>
                    <a:pt x="120" y="18"/>
                  </a:lnTo>
                  <a:lnTo>
                    <a:pt x="136" y="16"/>
                  </a:lnTo>
                  <a:lnTo>
                    <a:pt x="136" y="16"/>
                  </a:lnTo>
                  <a:lnTo>
                    <a:pt x="146" y="16"/>
                  </a:lnTo>
                  <a:lnTo>
                    <a:pt x="156" y="20"/>
                  </a:lnTo>
                  <a:lnTo>
                    <a:pt x="166" y="24"/>
                  </a:lnTo>
                  <a:lnTo>
                    <a:pt x="174" y="30"/>
                  </a:lnTo>
                  <a:lnTo>
                    <a:pt x="180" y="38"/>
                  </a:lnTo>
                  <a:lnTo>
                    <a:pt x="186" y="46"/>
                  </a:lnTo>
                  <a:lnTo>
                    <a:pt x="190" y="56"/>
                  </a:lnTo>
                  <a:lnTo>
                    <a:pt x="192" y="66"/>
                  </a:lnTo>
                  <a:lnTo>
                    <a:pt x="192" y="66"/>
                  </a:lnTo>
                  <a:lnTo>
                    <a:pt x="192" y="74"/>
                  </a:lnTo>
                  <a:lnTo>
                    <a:pt x="194" y="78"/>
                  </a:lnTo>
                  <a:lnTo>
                    <a:pt x="198" y="80"/>
                  </a:lnTo>
                  <a:lnTo>
                    <a:pt x="204" y="80"/>
                  </a:lnTo>
                  <a:lnTo>
                    <a:pt x="204" y="80"/>
                  </a:lnTo>
                  <a:lnTo>
                    <a:pt x="212" y="82"/>
                  </a:lnTo>
                  <a:lnTo>
                    <a:pt x="218" y="86"/>
                  </a:lnTo>
                  <a:lnTo>
                    <a:pt x="224" y="90"/>
                  </a:lnTo>
                  <a:lnTo>
                    <a:pt x="230" y="96"/>
                  </a:lnTo>
                  <a:lnTo>
                    <a:pt x="234" y="102"/>
                  </a:lnTo>
                  <a:lnTo>
                    <a:pt x="238" y="108"/>
                  </a:lnTo>
                  <a:lnTo>
                    <a:pt x="240" y="116"/>
                  </a:lnTo>
                  <a:lnTo>
                    <a:pt x="240" y="124"/>
                  </a:lnTo>
                  <a:lnTo>
                    <a:pt x="240" y="124"/>
                  </a:lnTo>
                  <a:lnTo>
                    <a:pt x="240" y="132"/>
                  </a:lnTo>
                  <a:lnTo>
                    <a:pt x="236" y="142"/>
                  </a:lnTo>
                  <a:lnTo>
                    <a:pt x="232" y="148"/>
                  </a:lnTo>
                  <a:lnTo>
                    <a:pt x="228" y="156"/>
                  </a:lnTo>
                  <a:lnTo>
                    <a:pt x="220" y="160"/>
                  </a:lnTo>
                  <a:lnTo>
                    <a:pt x="214" y="164"/>
                  </a:lnTo>
                  <a:lnTo>
                    <a:pt x="204" y="168"/>
                  </a:lnTo>
                  <a:lnTo>
                    <a:pt x="196" y="16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27" name="Google Shape;527;p22"/>
          <p:cNvGrpSpPr/>
          <p:nvPr/>
        </p:nvGrpSpPr>
        <p:grpSpPr>
          <a:xfrm>
            <a:off x="3757416" y="3080422"/>
            <a:ext cx="7784465" cy="3563620"/>
            <a:chOff x="4138416" y="2054262"/>
            <a:chExt cx="7784465" cy="3563620"/>
          </a:xfrm>
        </p:grpSpPr>
        <p:sp>
          <p:nvSpPr>
            <p:cNvPr id="528" name="Google Shape;528;p22"/>
            <p:cNvSpPr/>
            <p:nvPr/>
          </p:nvSpPr>
          <p:spPr>
            <a:xfrm>
              <a:off x="4138416" y="2134907"/>
              <a:ext cx="7784465" cy="3482975"/>
            </a:xfrm>
            <a:prstGeom prst="roundRect">
              <a:avLst>
                <a:gd fmla="val 8654" name="adj"/>
              </a:avLst>
            </a:prstGeom>
            <a:solidFill>
              <a:srgbClr val="4458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14864"/>
                </a:solidFill>
                <a:latin typeface="Calibri"/>
                <a:ea typeface="Calibri"/>
                <a:cs typeface="Calibri"/>
                <a:sym typeface="Calibri"/>
              </a:endParaRPr>
            </a:p>
          </p:txBody>
        </p:sp>
        <p:sp>
          <p:nvSpPr>
            <p:cNvPr id="529" name="Google Shape;529;p22"/>
            <p:cNvSpPr txBox="1"/>
            <p:nvPr/>
          </p:nvSpPr>
          <p:spPr>
            <a:xfrm flipH="1">
              <a:off x="4357491" y="2054262"/>
              <a:ext cx="6515100" cy="346202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#Xây Dựng Mô Hình</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model = Sequential()</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model.add(Conv2D(filters=32, kernel_size=(5,5), activation='relu', input_shape=X_train.shape[1:]))</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model.add(Conv2D(filters=32, kernel_size=(5,5), activation='relu'))</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model.add(MaxPool2D(pool_size=(2, 2)))</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model.add(Dropout(rate=0.25))</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model.add(Conv2D(filters=64, kernel_size=(3, 3), activation='relu'))</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model.add(Conv2D(filters=64, kernel_size=(3, 3), activation='relu'))</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model.add(MaxPool2D(pool_size=(2, 2)))</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model.add(Dropout(rate=0.25))</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model.add(Flatten())</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model.add(Dense(256, activation='relu'))</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model.add(Dropout(rate=0.5))</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model.add(Dense(43, activation='softmax'))</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#Tổng Hợp Mô Hình</a:t>
              </a:r>
              <a:endParaRPr sz="10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000">
                  <a:solidFill>
                    <a:schemeClr val="lt1"/>
                  </a:solidFill>
                  <a:latin typeface="Calibri"/>
                  <a:ea typeface="Calibri"/>
                  <a:cs typeface="Calibri"/>
                  <a:sym typeface="Calibri"/>
                </a:rPr>
                <a:t>model.compile(loss='categorical_crossentropy', optimizer='adam', metrics=['accuracy'])</a:t>
              </a:r>
              <a:endParaRPr sz="1000">
                <a:solidFill>
                  <a:schemeClr val="lt1"/>
                </a:solidFill>
                <a:latin typeface="Calibri"/>
                <a:ea typeface="Calibri"/>
                <a:cs typeface="Calibri"/>
                <a:sym typeface="Calibri"/>
              </a:endParaRPr>
            </a:p>
          </p:txBody>
        </p:sp>
      </p:grpSp>
      <p:sp>
        <p:nvSpPr>
          <p:cNvPr id="530" name="Google Shape;530;p22"/>
          <p:cNvSpPr/>
          <p:nvPr/>
        </p:nvSpPr>
        <p:spPr>
          <a:xfrm>
            <a:off x="2509520" y="3371215"/>
            <a:ext cx="647700" cy="647700"/>
          </a:xfrm>
          <a:prstGeom prst="ellipse">
            <a:avLst/>
          </a:prstGeom>
          <a:gradFill>
            <a:gsLst>
              <a:gs pos="0">
                <a:srgbClr val="FF8F68"/>
              </a:gs>
              <a:gs pos="100000">
                <a:srgbClr val="EC354A"/>
              </a:gs>
            </a:gsLst>
            <a:lin ang="2700000" scaled="0"/>
          </a:gradFill>
          <a:ln>
            <a:noFill/>
          </a:ln>
          <a:effectLst>
            <a:outerShdw blurRad="152400" rotWithShape="0" algn="t" dir="2700000" dist="762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14864"/>
              </a:solidFill>
              <a:latin typeface="Calibri"/>
              <a:ea typeface="Calibri"/>
              <a:cs typeface="Calibri"/>
              <a:sym typeface="Calibri"/>
            </a:endParaRPr>
          </a:p>
        </p:txBody>
      </p:sp>
      <p:sp>
        <p:nvSpPr>
          <p:cNvPr id="531" name="Google Shape;531;p22"/>
          <p:cNvSpPr txBox="1"/>
          <p:nvPr/>
        </p:nvSpPr>
        <p:spPr>
          <a:xfrm>
            <a:off x="3757295" y="2742565"/>
            <a:ext cx="50800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2F2F2"/>
                </a:solidFill>
                <a:latin typeface="Times New Roman"/>
                <a:ea typeface="Times New Roman"/>
                <a:cs typeface="Times New Roman"/>
                <a:sym typeface="Times New Roman"/>
              </a:rPr>
              <a:t>2.Bước 2:</a:t>
            </a:r>
            <a:r>
              <a:rPr b="0" lang="en-US" sz="1800">
                <a:solidFill>
                  <a:srgbClr val="F2F2F2"/>
                </a:solidFill>
                <a:latin typeface="Times New Roman"/>
                <a:ea typeface="Times New Roman"/>
                <a:cs typeface="Times New Roman"/>
                <a:sym typeface="Times New Roman"/>
              </a:rPr>
              <a:t> Xây dựng mô hình CNN</a:t>
            </a:r>
            <a:endParaRPr b="0" sz="1800">
              <a:solidFill>
                <a:srgbClr val="F2F2F2"/>
              </a:solidFill>
              <a:latin typeface="Times New Roman"/>
              <a:ea typeface="Times New Roman"/>
              <a:cs typeface="Times New Roman"/>
              <a:sym typeface="Times New Roman"/>
            </a:endParaRPr>
          </a:p>
        </p:txBody>
      </p:sp>
      <p:sp>
        <p:nvSpPr>
          <p:cNvPr id="532" name="Google Shape;532;p22"/>
          <p:cNvSpPr/>
          <p:nvPr/>
        </p:nvSpPr>
        <p:spPr>
          <a:xfrm>
            <a:off x="2682636" y="3547378"/>
            <a:ext cx="301303" cy="261283"/>
          </a:xfrm>
          <a:custGeom>
            <a:rect b="b" l="l" r="r" t="t"/>
            <a:pathLst>
              <a:path extrusionOk="0" h="3603" w="4157">
                <a:moveTo>
                  <a:pt x="3897" y="2831"/>
                </a:moveTo>
                <a:lnTo>
                  <a:pt x="3924" y="2836"/>
                </a:lnTo>
                <a:lnTo>
                  <a:pt x="3949" y="2848"/>
                </a:lnTo>
                <a:lnTo>
                  <a:pt x="3975" y="2867"/>
                </a:lnTo>
                <a:lnTo>
                  <a:pt x="3998" y="2892"/>
                </a:lnTo>
                <a:lnTo>
                  <a:pt x="4021" y="2923"/>
                </a:lnTo>
                <a:lnTo>
                  <a:pt x="4043" y="2957"/>
                </a:lnTo>
                <a:lnTo>
                  <a:pt x="4062" y="2995"/>
                </a:lnTo>
                <a:lnTo>
                  <a:pt x="4081" y="3035"/>
                </a:lnTo>
                <a:lnTo>
                  <a:pt x="4098" y="3078"/>
                </a:lnTo>
                <a:lnTo>
                  <a:pt x="4113" y="3120"/>
                </a:lnTo>
                <a:lnTo>
                  <a:pt x="4126" y="3163"/>
                </a:lnTo>
                <a:lnTo>
                  <a:pt x="4136" y="3205"/>
                </a:lnTo>
                <a:lnTo>
                  <a:pt x="4145" y="3246"/>
                </a:lnTo>
                <a:lnTo>
                  <a:pt x="4152" y="3284"/>
                </a:lnTo>
                <a:lnTo>
                  <a:pt x="4155" y="3317"/>
                </a:lnTo>
                <a:lnTo>
                  <a:pt x="4157" y="3346"/>
                </a:lnTo>
                <a:lnTo>
                  <a:pt x="4154" y="3388"/>
                </a:lnTo>
                <a:lnTo>
                  <a:pt x="4144" y="3427"/>
                </a:lnTo>
                <a:lnTo>
                  <a:pt x="4129" y="3464"/>
                </a:lnTo>
                <a:lnTo>
                  <a:pt x="4107" y="3498"/>
                </a:lnTo>
                <a:lnTo>
                  <a:pt x="4081" y="3528"/>
                </a:lnTo>
                <a:lnTo>
                  <a:pt x="4051" y="3554"/>
                </a:lnTo>
                <a:lnTo>
                  <a:pt x="4016" y="3574"/>
                </a:lnTo>
                <a:lnTo>
                  <a:pt x="3979" y="3590"/>
                </a:lnTo>
                <a:lnTo>
                  <a:pt x="3939" y="3599"/>
                </a:lnTo>
                <a:lnTo>
                  <a:pt x="3897" y="3603"/>
                </a:lnTo>
                <a:lnTo>
                  <a:pt x="3855" y="3599"/>
                </a:lnTo>
                <a:lnTo>
                  <a:pt x="3815" y="3590"/>
                </a:lnTo>
                <a:lnTo>
                  <a:pt x="3778" y="3574"/>
                </a:lnTo>
                <a:lnTo>
                  <a:pt x="3744" y="3554"/>
                </a:lnTo>
                <a:lnTo>
                  <a:pt x="3713" y="3528"/>
                </a:lnTo>
                <a:lnTo>
                  <a:pt x="3687" y="3498"/>
                </a:lnTo>
                <a:lnTo>
                  <a:pt x="3667" y="3464"/>
                </a:lnTo>
                <a:lnTo>
                  <a:pt x="3650" y="3427"/>
                </a:lnTo>
                <a:lnTo>
                  <a:pt x="3640" y="3388"/>
                </a:lnTo>
                <a:lnTo>
                  <a:pt x="3637" y="3346"/>
                </a:lnTo>
                <a:lnTo>
                  <a:pt x="3639" y="3317"/>
                </a:lnTo>
                <a:lnTo>
                  <a:pt x="3642" y="3284"/>
                </a:lnTo>
                <a:lnTo>
                  <a:pt x="3649" y="3246"/>
                </a:lnTo>
                <a:lnTo>
                  <a:pt x="3658" y="3205"/>
                </a:lnTo>
                <a:lnTo>
                  <a:pt x="3668" y="3163"/>
                </a:lnTo>
                <a:lnTo>
                  <a:pt x="3682" y="3120"/>
                </a:lnTo>
                <a:lnTo>
                  <a:pt x="3696" y="3078"/>
                </a:lnTo>
                <a:lnTo>
                  <a:pt x="3713" y="3035"/>
                </a:lnTo>
                <a:lnTo>
                  <a:pt x="3732" y="2995"/>
                </a:lnTo>
                <a:lnTo>
                  <a:pt x="3752" y="2957"/>
                </a:lnTo>
                <a:lnTo>
                  <a:pt x="3773" y="2923"/>
                </a:lnTo>
                <a:lnTo>
                  <a:pt x="3796" y="2892"/>
                </a:lnTo>
                <a:lnTo>
                  <a:pt x="3820" y="2867"/>
                </a:lnTo>
                <a:lnTo>
                  <a:pt x="3845" y="2848"/>
                </a:lnTo>
                <a:lnTo>
                  <a:pt x="3870" y="2836"/>
                </a:lnTo>
                <a:lnTo>
                  <a:pt x="3897" y="2831"/>
                </a:lnTo>
                <a:close/>
                <a:moveTo>
                  <a:pt x="910" y="1288"/>
                </a:moveTo>
                <a:lnTo>
                  <a:pt x="910" y="2317"/>
                </a:lnTo>
                <a:lnTo>
                  <a:pt x="912" y="2338"/>
                </a:lnTo>
                <a:lnTo>
                  <a:pt x="921" y="2361"/>
                </a:lnTo>
                <a:lnTo>
                  <a:pt x="937" y="2387"/>
                </a:lnTo>
                <a:lnTo>
                  <a:pt x="957" y="2411"/>
                </a:lnTo>
                <a:lnTo>
                  <a:pt x="983" y="2437"/>
                </a:lnTo>
                <a:lnTo>
                  <a:pt x="1015" y="2463"/>
                </a:lnTo>
                <a:lnTo>
                  <a:pt x="1053" y="2488"/>
                </a:lnTo>
                <a:lnTo>
                  <a:pt x="1096" y="2515"/>
                </a:lnTo>
                <a:lnTo>
                  <a:pt x="1146" y="2539"/>
                </a:lnTo>
                <a:lnTo>
                  <a:pt x="1201" y="2563"/>
                </a:lnTo>
                <a:lnTo>
                  <a:pt x="1263" y="2585"/>
                </a:lnTo>
                <a:lnTo>
                  <a:pt x="1331" y="2608"/>
                </a:lnTo>
                <a:lnTo>
                  <a:pt x="1403" y="2627"/>
                </a:lnTo>
                <a:lnTo>
                  <a:pt x="1483" y="2646"/>
                </a:lnTo>
                <a:lnTo>
                  <a:pt x="1567" y="2663"/>
                </a:lnTo>
                <a:lnTo>
                  <a:pt x="1658" y="2677"/>
                </a:lnTo>
                <a:lnTo>
                  <a:pt x="1754" y="2687"/>
                </a:lnTo>
                <a:lnTo>
                  <a:pt x="1856" y="2696"/>
                </a:lnTo>
                <a:lnTo>
                  <a:pt x="1965" y="2701"/>
                </a:lnTo>
                <a:lnTo>
                  <a:pt x="2079" y="2703"/>
                </a:lnTo>
                <a:lnTo>
                  <a:pt x="2193" y="2701"/>
                </a:lnTo>
                <a:lnTo>
                  <a:pt x="2300" y="2696"/>
                </a:lnTo>
                <a:lnTo>
                  <a:pt x="2403" y="2687"/>
                </a:lnTo>
                <a:lnTo>
                  <a:pt x="2500" y="2677"/>
                </a:lnTo>
                <a:lnTo>
                  <a:pt x="2591" y="2663"/>
                </a:lnTo>
                <a:lnTo>
                  <a:pt x="2675" y="2646"/>
                </a:lnTo>
                <a:lnTo>
                  <a:pt x="2755" y="2627"/>
                </a:lnTo>
                <a:lnTo>
                  <a:pt x="2827" y="2608"/>
                </a:lnTo>
                <a:lnTo>
                  <a:pt x="2894" y="2585"/>
                </a:lnTo>
                <a:lnTo>
                  <a:pt x="2955" y="2563"/>
                </a:lnTo>
                <a:lnTo>
                  <a:pt x="3012" y="2539"/>
                </a:lnTo>
                <a:lnTo>
                  <a:pt x="3060" y="2515"/>
                </a:lnTo>
                <a:lnTo>
                  <a:pt x="3105" y="2488"/>
                </a:lnTo>
                <a:lnTo>
                  <a:pt x="3142" y="2463"/>
                </a:lnTo>
                <a:lnTo>
                  <a:pt x="3174" y="2437"/>
                </a:lnTo>
                <a:lnTo>
                  <a:pt x="3201" y="2411"/>
                </a:lnTo>
                <a:lnTo>
                  <a:pt x="3222" y="2387"/>
                </a:lnTo>
                <a:lnTo>
                  <a:pt x="3236" y="2361"/>
                </a:lnTo>
                <a:lnTo>
                  <a:pt x="3245" y="2338"/>
                </a:lnTo>
                <a:lnTo>
                  <a:pt x="3247" y="2317"/>
                </a:lnTo>
                <a:lnTo>
                  <a:pt x="3247" y="1288"/>
                </a:lnTo>
                <a:lnTo>
                  <a:pt x="2166" y="1535"/>
                </a:lnTo>
                <a:lnTo>
                  <a:pt x="2123" y="1543"/>
                </a:lnTo>
                <a:lnTo>
                  <a:pt x="2079" y="1545"/>
                </a:lnTo>
                <a:lnTo>
                  <a:pt x="2036" y="1543"/>
                </a:lnTo>
                <a:lnTo>
                  <a:pt x="1992" y="1535"/>
                </a:lnTo>
                <a:lnTo>
                  <a:pt x="910" y="1288"/>
                </a:lnTo>
                <a:close/>
                <a:moveTo>
                  <a:pt x="3897" y="1287"/>
                </a:moveTo>
                <a:lnTo>
                  <a:pt x="3926" y="1290"/>
                </a:lnTo>
                <a:lnTo>
                  <a:pt x="3955" y="1300"/>
                </a:lnTo>
                <a:lnTo>
                  <a:pt x="3979" y="1316"/>
                </a:lnTo>
                <a:lnTo>
                  <a:pt x="3998" y="1336"/>
                </a:lnTo>
                <a:lnTo>
                  <a:pt x="4013" y="1359"/>
                </a:lnTo>
                <a:lnTo>
                  <a:pt x="4024" y="1387"/>
                </a:lnTo>
                <a:lnTo>
                  <a:pt x="4028" y="1416"/>
                </a:lnTo>
                <a:lnTo>
                  <a:pt x="4028" y="2574"/>
                </a:lnTo>
                <a:lnTo>
                  <a:pt x="4024" y="2603"/>
                </a:lnTo>
                <a:lnTo>
                  <a:pt x="4013" y="2630"/>
                </a:lnTo>
                <a:lnTo>
                  <a:pt x="3998" y="2654"/>
                </a:lnTo>
                <a:lnTo>
                  <a:pt x="3979" y="2674"/>
                </a:lnTo>
                <a:lnTo>
                  <a:pt x="3955" y="2689"/>
                </a:lnTo>
                <a:lnTo>
                  <a:pt x="3926" y="2700"/>
                </a:lnTo>
                <a:lnTo>
                  <a:pt x="3897" y="2703"/>
                </a:lnTo>
                <a:lnTo>
                  <a:pt x="3868" y="2700"/>
                </a:lnTo>
                <a:lnTo>
                  <a:pt x="3841" y="2689"/>
                </a:lnTo>
                <a:lnTo>
                  <a:pt x="3816" y="2674"/>
                </a:lnTo>
                <a:lnTo>
                  <a:pt x="3796" y="2654"/>
                </a:lnTo>
                <a:lnTo>
                  <a:pt x="3781" y="2630"/>
                </a:lnTo>
                <a:lnTo>
                  <a:pt x="3770" y="2603"/>
                </a:lnTo>
                <a:lnTo>
                  <a:pt x="3767" y="2574"/>
                </a:lnTo>
                <a:lnTo>
                  <a:pt x="3767" y="1416"/>
                </a:lnTo>
                <a:lnTo>
                  <a:pt x="3770" y="1387"/>
                </a:lnTo>
                <a:lnTo>
                  <a:pt x="3781" y="1359"/>
                </a:lnTo>
                <a:lnTo>
                  <a:pt x="3796" y="1336"/>
                </a:lnTo>
                <a:lnTo>
                  <a:pt x="3816" y="1316"/>
                </a:lnTo>
                <a:lnTo>
                  <a:pt x="3841" y="1300"/>
                </a:lnTo>
                <a:lnTo>
                  <a:pt x="3868" y="1290"/>
                </a:lnTo>
                <a:lnTo>
                  <a:pt x="3897" y="1287"/>
                </a:lnTo>
                <a:close/>
                <a:moveTo>
                  <a:pt x="2079" y="258"/>
                </a:moveTo>
                <a:lnTo>
                  <a:pt x="2050" y="261"/>
                </a:lnTo>
                <a:lnTo>
                  <a:pt x="361" y="647"/>
                </a:lnTo>
                <a:lnTo>
                  <a:pt x="333" y="657"/>
                </a:lnTo>
                <a:lnTo>
                  <a:pt x="308" y="672"/>
                </a:lnTo>
                <a:lnTo>
                  <a:pt x="288" y="692"/>
                </a:lnTo>
                <a:lnTo>
                  <a:pt x="273" y="716"/>
                </a:lnTo>
                <a:lnTo>
                  <a:pt x="264" y="743"/>
                </a:lnTo>
                <a:lnTo>
                  <a:pt x="260" y="772"/>
                </a:lnTo>
                <a:lnTo>
                  <a:pt x="264" y="801"/>
                </a:lnTo>
                <a:lnTo>
                  <a:pt x="273" y="829"/>
                </a:lnTo>
                <a:lnTo>
                  <a:pt x="288" y="852"/>
                </a:lnTo>
                <a:lnTo>
                  <a:pt x="308" y="872"/>
                </a:lnTo>
                <a:lnTo>
                  <a:pt x="333" y="887"/>
                </a:lnTo>
                <a:lnTo>
                  <a:pt x="361" y="898"/>
                </a:lnTo>
                <a:lnTo>
                  <a:pt x="2050" y="1284"/>
                </a:lnTo>
                <a:lnTo>
                  <a:pt x="2079" y="1287"/>
                </a:lnTo>
                <a:lnTo>
                  <a:pt x="2107" y="1284"/>
                </a:lnTo>
                <a:lnTo>
                  <a:pt x="3796" y="898"/>
                </a:lnTo>
                <a:lnTo>
                  <a:pt x="3824" y="887"/>
                </a:lnTo>
                <a:lnTo>
                  <a:pt x="3848" y="872"/>
                </a:lnTo>
                <a:lnTo>
                  <a:pt x="3869" y="852"/>
                </a:lnTo>
                <a:lnTo>
                  <a:pt x="3884" y="829"/>
                </a:lnTo>
                <a:lnTo>
                  <a:pt x="3894" y="801"/>
                </a:lnTo>
                <a:lnTo>
                  <a:pt x="3897" y="772"/>
                </a:lnTo>
                <a:lnTo>
                  <a:pt x="3894" y="743"/>
                </a:lnTo>
                <a:lnTo>
                  <a:pt x="3884" y="716"/>
                </a:lnTo>
                <a:lnTo>
                  <a:pt x="3869" y="692"/>
                </a:lnTo>
                <a:lnTo>
                  <a:pt x="3848" y="672"/>
                </a:lnTo>
                <a:lnTo>
                  <a:pt x="3824" y="657"/>
                </a:lnTo>
                <a:lnTo>
                  <a:pt x="3796" y="647"/>
                </a:lnTo>
                <a:lnTo>
                  <a:pt x="2107" y="261"/>
                </a:lnTo>
                <a:lnTo>
                  <a:pt x="2079" y="258"/>
                </a:lnTo>
                <a:close/>
                <a:moveTo>
                  <a:pt x="2079" y="0"/>
                </a:moveTo>
                <a:lnTo>
                  <a:pt x="2079" y="0"/>
                </a:lnTo>
                <a:lnTo>
                  <a:pt x="2121" y="3"/>
                </a:lnTo>
                <a:lnTo>
                  <a:pt x="2165" y="10"/>
                </a:lnTo>
                <a:lnTo>
                  <a:pt x="3855" y="396"/>
                </a:lnTo>
                <a:lnTo>
                  <a:pt x="3906" y="412"/>
                </a:lnTo>
                <a:lnTo>
                  <a:pt x="3955" y="434"/>
                </a:lnTo>
                <a:lnTo>
                  <a:pt x="3998" y="462"/>
                </a:lnTo>
                <a:lnTo>
                  <a:pt x="4038" y="495"/>
                </a:lnTo>
                <a:lnTo>
                  <a:pt x="4072" y="531"/>
                </a:lnTo>
                <a:lnTo>
                  <a:pt x="4102" y="573"/>
                </a:lnTo>
                <a:lnTo>
                  <a:pt x="4126" y="619"/>
                </a:lnTo>
                <a:lnTo>
                  <a:pt x="4143" y="668"/>
                </a:lnTo>
                <a:lnTo>
                  <a:pt x="4154" y="719"/>
                </a:lnTo>
                <a:lnTo>
                  <a:pt x="4157" y="772"/>
                </a:lnTo>
                <a:lnTo>
                  <a:pt x="4154" y="827"/>
                </a:lnTo>
                <a:lnTo>
                  <a:pt x="4143" y="877"/>
                </a:lnTo>
                <a:lnTo>
                  <a:pt x="4126" y="925"/>
                </a:lnTo>
                <a:lnTo>
                  <a:pt x="4102" y="971"/>
                </a:lnTo>
                <a:lnTo>
                  <a:pt x="4072" y="1013"/>
                </a:lnTo>
                <a:lnTo>
                  <a:pt x="4038" y="1051"/>
                </a:lnTo>
                <a:lnTo>
                  <a:pt x="3998" y="1084"/>
                </a:lnTo>
                <a:lnTo>
                  <a:pt x="3955" y="1112"/>
                </a:lnTo>
                <a:lnTo>
                  <a:pt x="3906" y="1133"/>
                </a:lnTo>
                <a:lnTo>
                  <a:pt x="3855" y="1148"/>
                </a:lnTo>
                <a:lnTo>
                  <a:pt x="3508" y="1228"/>
                </a:lnTo>
                <a:lnTo>
                  <a:pt x="3508" y="2317"/>
                </a:lnTo>
                <a:lnTo>
                  <a:pt x="3506" y="2359"/>
                </a:lnTo>
                <a:lnTo>
                  <a:pt x="3499" y="2400"/>
                </a:lnTo>
                <a:lnTo>
                  <a:pt x="3489" y="2442"/>
                </a:lnTo>
                <a:lnTo>
                  <a:pt x="3474" y="2483"/>
                </a:lnTo>
                <a:lnTo>
                  <a:pt x="3454" y="2522"/>
                </a:lnTo>
                <a:lnTo>
                  <a:pt x="3430" y="2561"/>
                </a:lnTo>
                <a:lnTo>
                  <a:pt x="3401" y="2598"/>
                </a:lnTo>
                <a:lnTo>
                  <a:pt x="3367" y="2635"/>
                </a:lnTo>
                <a:lnTo>
                  <a:pt x="3328" y="2670"/>
                </a:lnTo>
                <a:lnTo>
                  <a:pt x="3284" y="2703"/>
                </a:lnTo>
                <a:lnTo>
                  <a:pt x="3236" y="2736"/>
                </a:lnTo>
                <a:lnTo>
                  <a:pt x="3181" y="2767"/>
                </a:lnTo>
                <a:lnTo>
                  <a:pt x="3122" y="2795"/>
                </a:lnTo>
                <a:lnTo>
                  <a:pt x="3056" y="2821"/>
                </a:lnTo>
                <a:lnTo>
                  <a:pt x="2985" y="2847"/>
                </a:lnTo>
                <a:lnTo>
                  <a:pt x="2909" y="2869"/>
                </a:lnTo>
                <a:lnTo>
                  <a:pt x="2826" y="2890"/>
                </a:lnTo>
                <a:lnTo>
                  <a:pt x="2738" y="2907"/>
                </a:lnTo>
                <a:lnTo>
                  <a:pt x="2645" y="2923"/>
                </a:lnTo>
                <a:lnTo>
                  <a:pt x="2543" y="2935"/>
                </a:lnTo>
                <a:lnTo>
                  <a:pt x="2437" y="2945"/>
                </a:lnTo>
                <a:lnTo>
                  <a:pt x="2323" y="2953"/>
                </a:lnTo>
                <a:lnTo>
                  <a:pt x="2204" y="2958"/>
                </a:lnTo>
                <a:lnTo>
                  <a:pt x="2079" y="2959"/>
                </a:lnTo>
                <a:lnTo>
                  <a:pt x="1952" y="2958"/>
                </a:lnTo>
                <a:lnTo>
                  <a:pt x="1833" y="2953"/>
                </a:lnTo>
                <a:lnTo>
                  <a:pt x="1721" y="2945"/>
                </a:lnTo>
                <a:lnTo>
                  <a:pt x="1613" y="2935"/>
                </a:lnTo>
                <a:lnTo>
                  <a:pt x="1514" y="2923"/>
                </a:lnTo>
                <a:lnTo>
                  <a:pt x="1419" y="2907"/>
                </a:lnTo>
                <a:lnTo>
                  <a:pt x="1331" y="2890"/>
                </a:lnTo>
                <a:lnTo>
                  <a:pt x="1249" y="2869"/>
                </a:lnTo>
                <a:lnTo>
                  <a:pt x="1172" y="2847"/>
                </a:lnTo>
                <a:lnTo>
                  <a:pt x="1102" y="2821"/>
                </a:lnTo>
                <a:lnTo>
                  <a:pt x="1036" y="2795"/>
                </a:lnTo>
                <a:lnTo>
                  <a:pt x="976" y="2767"/>
                </a:lnTo>
                <a:lnTo>
                  <a:pt x="922" y="2736"/>
                </a:lnTo>
                <a:lnTo>
                  <a:pt x="873" y="2703"/>
                </a:lnTo>
                <a:lnTo>
                  <a:pt x="829" y="2670"/>
                </a:lnTo>
                <a:lnTo>
                  <a:pt x="791" y="2635"/>
                </a:lnTo>
                <a:lnTo>
                  <a:pt x="756" y="2598"/>
                </a:lnTo>
                <a:lnTo>
                  <a:pt x="728" y="2561"/>
                </a:lnTo>
                <a:lnTo>
                  <a:pt x="704" y="2522"/>
                </a:lnTo>
                <a:lnTo>
                  <a:pt x="683" y="2483"/>
                </a:lnTo>
                <a:lnTo>
                  <a:pt x="669" y="2442"/>
                </a:lnTo>
                <a:lnTo>
                  <a:pt x="658" y="2400"/>
                </a:lnTo>
                <a:lnTo>
                  <a:pt x="651" y="2359"/>
                </a:lnTo>
                <a:lnTo>
                  <a:pt x="650" y="2317"/>
                </a:lnTo>
                <a:lnTo>
                  <a:pt x="650" y="1228"/>
                </a:lnTo>
                <a:lnTo>
                  <a:pt x="302" y="1148"/>
                </a:lnTo>
                <a:lnTo>
                  <a:pt x="251" y="1133"/>
                </a:lnTo>
                <a:lnTo>
                  <a:pt x="202" y="1112"/>
                </a:lnTo>
                <a:lnTo>
                  <a:pt x="159" y="1084"/>
                </a:lnTo>
                <a:lnTo>
                  <a:pt x="119" y="1051"/>
                </a:lnTo>
                <a:lnTo>
                  <a:pt x="84" y="1013"/>
                </a:lnTo>
                <a:lnTo>
                  <a:pt x="55" y="971"/>
                </a:lnTo>
                <a:lnTo>
                  <a:pt x="32" y="925"/>
                </a:lnTo>
                <a:lnTo>
                  <a:pt x="14" y="877"/>
                </a:lnTo>
                <a:lnTo>
                  <a:pt x="4" y="827"/>
                </a:lnTo>
                <a:lnTo>
                  <a:pt x="0" y="772"/>
                </a:lnTo>
                <a:lnTo>
                  <a:pt x="4" y="719"/>
                </a:lnTo>
                <a:lnTo>
                  <a:pt x="14" y="668"/>
                </a:lnTo>
                <a:lnTo>
                  <a:pt x="32" y="619"/>
                </a:lnTo>
                <a:lnTo>
                  <a:pt x="55" y="573"/>
                </a:lnTo>
                <a:lnTo>
                  <a:pt x="84" y="531"/>
                </a:lnTo>
                <a:lnTo>
                  <a:pt x="119" y="495"/>
                </a:lnTo>
                <a:lnTo>
                  <a:pt x="159" y="462"/>
                </a:lnTo>
                <a:lnTo>
                  <a:pt x="202" y="434"/>
                </a:lnTo>
                <a:lnTo>
                  <a:pt x="251" y="412"/>
                </a:lnTo>
                <a:lnTo>
                  <a:pt x="302" y="396"/>
                </a:lnTo>
                <a:lnTo>
                  <a:pt x="1991" y="10"/>
                </a:lnTo>
                <a:lnTo>
                  <a:pt x="2036" y="3"/>
                </a:lnTo>
                <a:lnTo>
                  <a:pt x="2079"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4000"/>
                                        <p:tgtEl>
                                          <p:spTgt spid="513"/>
                                        </p:tgtEl>
                                      </p:cBhvr>
                                    </p:animEffect>
                                  </p:childTnLst>
                                </p:cTn>
                              </p:par>
                              <p:par>
                                <p:cTn fill="hold" nodeType="withEffect" presetClass="entr" presetID="1" presetSubtype="0">
                                  <p:stCondLst>
                                    <p:cond delay="500"/>
                                  </p:stCondLst>
                                  <p:childTnLst>
                                    <p:set>
                                      <p:cBhvr>
                                        <p:cTn dur="1" fill="hold">
                                          <p:stCondLst>
                                            <p:cond delay="0"/>
                                          </p:stCondLst>
                                        </p:cTn>
                                        <p:tgtEl>
                                          <p:spTgt spid="524"/>
                                        </p:tgtEl>
                                        <p:attrNameLst>
                                          <p:attrName>style.visibility</p:attrName>
                                        </p:attrNameLst>
                                      </p:cBhvr>
                                      <p:to>
                                        <p:strVal val="visible"/>
                                      </p:to>
                                    </p:set>
                                  </p:childTnLst>
                                </p:cTn>
                              </p:par>
                              <p:par>
                                <p:cTn fill="hold" nodeType="withEffect" presetClass="entr" presetID="2" presetSubtype="8">
                                  <p:stCondLst>
                                    <p:cond delay="0"/>
                                  </p:stCondLst>
                                  <p:childTnLst>
                                    <p:set>
                                      <p:cBhvr>
                                        <p:cTn dur="1" fill="hold">
                                          <p:stCondLst>
                                            <p:cond delay="0"/>
                                          </p:stCondLst>
                                        </p:cTn>
                                        <p:tgtEl>
                                          <p:spTgt spid="523"/>
                                        </p:tgtEl>
                                        <p:attrNameLst>
                                          <p:attrName>style.visibility</p:attrName>
                                        </p:attrNameLst>
                                      </p:cBhvr>
                                      <p:to>
                                        <p:strVal val="visible"/>
                                      </p:to>
                                    </p:set>
                                    <p:anim calcmode="lin" valueType="num">
                                      <p:cBhvr additive="base">
                                        <p:cTn dur="500"/>
                                        <p:tgtEl>
                                          <p:spTgt spid="5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515"/>
                                        </p:tgtEl>
                                        <p:attrNameLst>
                                          <p:attrName>style.visibility</p:attrName>
                                        </p:attrNameLst>
                                      </p:cBhvr>
                                      <p:to>
                                        <p:strVal val="visible"/>
                                      </p:to>
                                    </p:set>
                                    <p:anim calcmode="lin" valueType="num">
                                      <p:cBhvr additive="base">
                                        <p:cTn dur="500"/>
                                        <p:tgtEl>
                                          <p:spTgt spid="51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1500"/>
                                  </p:stCondLst>
                                  <p:childTnLst>
                                    <p:set>
                                      <p:cBhvr>
                                        <p:cTn dur="1" fill="hold">
                                          <p:stCondLst>
                                            <p:cond delay="0"/>
                                          </p:stCondLst>
                                        </p:cTn>
                                        <p:tgtEl>
                                          <p:spTgt spid="530"/>
                                        </p:tgtEl>
                                        <p:attrNameLst>
                                          <p:attrName>style.visibility</p:attrName>
                                        </p:attrNameLst>
                                      </p:cBhvr>
                                      <p:to>
                                        <p:strVal val="visible"/>
                                      </p:to>
                                    </p:set>
                                    <p:animEffect filter="fade" transition="in">
                                      <p:cBhvr>
                                        <p:cTn dur="500"/>
                                        <p:tgtEl>
                                          <p:spTgt spid="530"/>
                                        </p:tgtEl>
                                      </p:cBhvr>
                                    </p:animEffect>
                                  </p:childTnLst>
                                </p:cTn>
                              </p:par>
                              <p:par>
                                <p:cTn fill="hold" nodeType="withEffect" presetClass="entr" presetID="10" presetSubtype="0">
                                  <p:stCondLst>
                                    <p:cond delay="1500"/>
                                  </p:stCondLst>
                                  <p:childTnLst>
                                    <p:set>
                                      <p:cBhvr>
                                        <p:cTn dur="1" fill="hold">
                                          <p:stCondLst>
                                            <p:cond delay="0"/>
                                          </p:stCondLst>
                                        </p:cTn>
                                        <p:tgtEl>
                                          <p:spTgt spid="532"/>
                                        </p:tgtEl>
                                        <p:attrNameLst>
                                          <p:attrName>style.visibility</p:attrName>
                                        </p:attrNameLst>
                                      </p:cBhvr>
                                      <p:to>
                                        <p:strVal val="visible"/>
                                      </p:to>
                                    </p:set>
                                    <p:animEffect filter="fade" transition="in">
                                      <p:cBhvr>
                                        <p:cTn dur="500"/>
                                        <p:tgtEl>
                                          <p:spTgt spid="532"/>
                                        </p:tgtEl>
                                      </p:cBhvr>
                                    </p:animEffect>
                                  </p:childTnLst>
                                </p:cTn>
                              </p:par>
                              <p:par>
                                <p:cTn fill="hold" nodeType="withEffect" presetClass="entr" presetID="2" presetSubtype="2">
                                  <p:stCondLst>
                                    <p:cond delay="1500"/>
                                  </p:stCondLst>
                                  <p:childTnLst>
                                    <p:set>
                                      <p:cBhvr>
                                        <p:cTn dur="1" fill="hold">
                                          <p:stCondLst>
                                            <p:cond delay="0"/>
                                          </p:stCondLst>
                                        </p:cTn>
                                        <p:tgtEl>
                                          <p:spTgt spid="527"/>
                                        </p:tgtEl>
                                        <p:attrNameLst>
                                          <p:attrName>style.visibility</p:attrName>
                                        </p:attrNameLst>
                                      </p:cBhvr>
                                      <p:to>
                                        <p:strVal val="visible"/>
                                      </p:to>
                                    </p:set>
                                    <p:anim calcmode="lin" valueType="num">
                                      <p:cBhvr additive="base">
                                        <p:cTn dur="500"/>
                                        <p:tgtEl>
                                          <p:spTgt spid="52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1500"/>
                                  </p:stCondLst>
                                  <p:childTnLst>
                                    <p:set>
                                      <p:cBhvr>
                                        <p:cTn dur="1" fill="hold">
                                          <p:stCondLst>
                                            <p:cond delay="0"/>
                                          </p:stCondLst>
                                        </p:cTn>
                                        <p:tgtEl>
                                          <p:spTgt spid="531"/>
                                        </p:tgtEl>
                                        <p:attrNameLst>
                                          <p:attrName>style.visibility</p:attrName>
                                        </p:attrNameLst>
                                      </p:cBhvr>
                                      <p:to>
                                        <p:strVal val="visible"/>
                                      </p:to>
                                    </p:set>
                                    <p:animEffect filter="fade" transition="in">
                                      <p:cBhvr>
                                        <p:cTn dur="500"/>
                                        <p:tgtEl>
                                          <p:spTgt spid="531"/>
                                        </p:tgtEl>
                                      </p:cBhvr>
                                    </p:animEffect>
                                  </p:childTnLst>
                                </p:cTn>
                              </p:par>
                              <p:par>
                                <p:cTn fill="hold" nodeType="withEffect" presetClass="entr" presetID="2" presetSubtype="8">
                                  <p:stCondLst>
                                    <p:cond delay="1500"/>
                                  </p:stCondLst>
                                  <p:childTnLst>
                                    <p:set>
                                      <p:cBhvr>
                                        <p:cTn dur="1" fill="hold">
                                          <p:stCondLst>
                                            <p:cond delay="0"/>
                                          </p:stCondLst>
                                        </p:cTn>
                                        <p:tgtEl>
                                          <p:spTgt spid="514"/>
                                        </p:tgtEl>
                                        <p:attrNameLst>
                                          <p:attrName>style.visibility</p:attrName>
                                        </p:attrNameLst>
                                      </p:cBhvr>
                                      <p:to>
                                        <p:strVal val="visible"/>
                                      </p:to>
                                    </p:set>
                                    <p:anim calcmode="lin" valueType="num">
                                      <p:cBhvr additive="base">
                                        <p:cTn dur="500"/>
                                        <p:tgtEl>
                                          <p:spTgt spid="51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537" name="Shape 537"/>
        <p:cNvGrpSpPr/>
        <p:nvPr/>
      </p:nvGrpSpPr>
      <p:grpSpPr>
        <a:xfrm>
          <a:off x="0" y="0"/>
          <a:ext cx="0" cy="0"/>
          <a:chOff x="0" y="0"/>
          <a:chExt cx="0" cy="0"/>
        </a:xfrm>
      </p:grpSpPr>
      <p:cxnSp>
        <p:nvCxnSpPr>
          <p:cNvPr id="538" name="Google Shape;538;p23"/>
          <p:cNvCxnSpPr/>
          <p:nvPr/>
        </p:nvCxnSpPr>
        <p:spPr>
          <a:xfrm>
            <a:off x="2834506" y="0"/>
            <a:ext cx="0" cy="6858000"/>
          </a:xfrm>
          <a:prstGeom prst="straightConnector1">
            <a:avLst/>
          </a:prstGeom>
          <a:noFill/>
          <a:ln cap="flat" cmpd="sng" w="12700">
            <a:solidFill>
              <a:schemeClr val="lt1"/>
            </a:solidFill>
            <a:prstDash val="solid"/>
            <a:miter lim="800000"/>
            <a:headEnd len="sm" w="sm" type="none"/>
            <a:tailEnd len="sm" w="sm" type="none"/>
          </a:ln>
        </p:spPr>
      </p:cxnSp>
      <p:sp>
        <p:nvSpPr>
          <p:cNvPr id="539" name="Google Shape;539;p23"/>
          <p:cNvSpPr txBox="1"/>
          <p:nvPr/>
        </p:nvSpPr>
        <p:spPr>
          <a:xfrm>
            <a:off x="857408" y="1192612"/>
            <a:ext cx="1170940" cy="3073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Xây dựng</a:t>
            </a:r>
            <a:endParaRPr b="1" sz="2000">
              <a:solidFill>
                <a:schemeClr val="lt1"/>
              </a:solidFill>
              <a:latin typeface="Calibri"/>
              <a:ea typeface="Calibri"/>
              <a:cs typeface="Calibri"/>
              <a:sym typeface="Calibri"/>
            </a:endParaRPr>
          </a:p>
        </p:txBody>
      </p:sp>
      <p:sp>
        <p:nvSpPr>
          <p:cNvPr id="540" name="Google Shape;540;p23"/>
          <p:cNvSpPr txBox="1"/>
          <p:nvPr/>
        </p:nvSpPr>
        <p:spPr>
          <a:xfrm>
            <a:off x="948848" y="4319051"/>
            <a:ext cx="1127760" cy="6153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Quá trình</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epochs</a:t>
            </a:r>
            <a:endParaRPr b="1" sz="2000">
              <a:solidFill>
                <a:schemeClr val="lt1"/>
              </a:solidFill>
              <a:latin typeface="Calibri"/>
              <a:ea typeface="Calibri"/>
              <a:cs typeface="Calibri"/>
              <a:sym typeface="Calibri"/>
            </a:endParaRPr>
          </a:p>
        </p:txBody>
      </p:sp>
      <p:pic>
        <p:nvPicPr>
          <p:cNvPr descr="D:\Picture300.pngPicture300" id="541" name="Google Shape;541;p23"/>
          <p:cNvPicPr preferRelativeResize="0"/>
          <p:nvPr>
            <p:ph idx="2" type="pic"/>
          </p:nvPr>
        </p:nvPicPr>
        <p:blipFill rotWithShape="1">
          <a:blip r:embed="rId3">
            <a:alphaModFix/>
          </a:blip>
          <a:srcRect b="0" l="0" r="1534" t="0"/>
          <a:stretch/>
        </p:blipFill>
        <p:spPr>
          <a:xfrm>
            <a:off x="3666490" y="3791585"/>
            <a:ext cx="7827645" cy="2925445"/>
          </a:xfrm>
          <a:prstGeom prst="roundRect">
            <a:avLst>
              <a:gd fmla="val 5423" name="adj"/>
            </a:avLst>
          </a:prstGeom>
          <a:gradFill>
            <a:gsLst>
              <a:gs pos="0">
                <a:srgbClr val="FF8F68"/>
              </a:gs>
              <a:gs pos="100000">
                <a:srgbClr val="EC354A"/>
              </a:gs>
            </a:gsLst>
            <a:lin ang="2700000" scaled="0"/>
          </a:gradFill>
          <a:ln>
            <a:noFill/>
          </a:ln>
          <a:effectLst>
            <a:outerShdw blurRad="482600" rotWithShape="0" algn="t" dir="2700000" dist="469900">
              <a:schemeClr val="dk1">
                <a:alpha val="40000"/>
              </a:schemeClr>
            </a:outerShdw>
          </a:effectLst>
        </p:spPr>
      </p:pic>
      <p:sp>
        <p:nvSpPr>
          <p:cNvPr id="542" name="Google Shape;542;p23"/>
          <p:cNvSpPr/>
          <p:nvPr/>
        </p:nvSpPr>
        <p:spPr>
          <a:xfrm>
            <a:off x="2510155" y="1069975"/>
            <a:ext cx="647700" cy="647700"/>
          </a:xfrm>
          <a:prstGeom prst="ellipse">
            <a:avLst/>
          </a:prstGeom>
          <a:gradFill>
            <a:gsLst>
              <a:gs pos="0">
                <a:srgbClr val="FF8F68"/>
              </a:gs>
              <a:gs pos="100000">
                <a:srgbClr val="EC354A"/>
              </a:gs>
            </a:gsLst>
            <a:lin ang="2700000" scaled="0"/>
          </a:gradFill>
          <a:ln>
            <a:noFill/>
          </a:ln>
          <a:effectLst>
            <a:outerShdw blurRad="152400" rotWithShape="0" algn="t" dir="2700000" dist="762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14864"/>
              </a:solidFill>
              <a:latin typeface="Calibri"/>
              <a:ea typeface="Calibri"/>
              <a:cs typeface="Calibri"/>
              <a:sym typeface="Calibri"/>
            </a:endParaRPr>
          </a:p>
        </p:txBody>
      </p:sp>
      <p:grpSp>
        <p:nvGrpSpPr>
          <p:cNvPr id="543" name="Google Shape;543;p23"/>
          <p:cNvGrpSpPr/>
          <p:nvPr/>
        </p:nvGrpSpPr>
        <p:grpSpPr>
          <a:xfrm>
            <a:off x="2510667" y="4311788"/>
            <a:ext cx="648000" cy="648000"/>
            <a:chOff x="2510032" y="3143388"/>
            <a:chExt cx="648000" cy="648000"/>
          </a:xfrm>
        </p:grpSpPr>
        <p:sp>
          <p:nvSpPr>
            <p:cNvPr id="544" name="Google Shape;544;p23"/>
            <p:cNvSpPr/>
            <p:nvPr/>
          </p:nvSpPr>
          <p:spPr>
            <a:xfrm>
              <a:off x="2510032" y="3143388"/>
              <a:ext cx="648000" cy="648000"/>
            </a:xfrm>
            <a:prstGeom prst="ellipse">
              <a:avLst/>
            </a:prstGeom>
            <a:gradFill>
              <a:gsLst>
                <a:gs pos="0">
                  <a:srgbClr val="FF8F68"/>
                </a:gs>
                <a:gs pos="100000">
                  <a:srgbClr val="EC354A"/>
                </a:gs>
              </a:gsLst>
              <a:lin ang="2700000" scaled="0"/>
            </a:gradFill>
            <a:ln>
              <a:noFill/>
            </a:ln>
            <a:effectLst>
              <a:outerShdw blurRad="152400" rotWithShape="0" algn="t" dir="2700000" dist="762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14864"/>
                </a:solidFill>
                <a:latin typeface="Calibri"/>
                <a:ea typeface="Calibri"/>
                <a:cs typeface="Calibri"/>
                <a:sym typeface="Calibri"/>
              </a:endParaRPr>
            </a:p>
          </p:txBody>
        </p:sp>
        <p:grpSp>
          <p:nvGrpSpPr>
            <p:cNvPr id="545" name="Google Shape;545;p23"/>
            <p:cNvGrpSpPr/>
            <p:nvPr/>
          </p:nvGrpSpPr>
          <p:grpSpPr>
            <a:xfrm>
              <a:off x="2686432" y="3347464"/>
              <a:ext cx="295200" cy="239849"/>
              <a:chOff x="5588000" y="3625850"/>
              <a:chExt cx="406400" cy="330200"/>
            </a:xfrm>
          </p:grpSpPr>
          <p:sp>
            <p:nvSpPr>
              <p:cNvPr id="546" name="Google Shape;546;p23"/>
              <p:cNvSpPr/>
              <p:nvPr/>
            </p:nvSpPr>
            <p:spPr>
              <a:xfrm>
                <a:off x="5867400" y="3727450"/>
                <a:ext cx="76200" cy="101600"/>
              </a:xfrm>
              <a:custGeom>
                <a:rect b="b" l="l" r="r" t="t"/>
                <a:pathLst>
                  <a:path extrusionOk="0" h="64" w="48">
                    <a:moveTo>
                      <a:pt x="22" y="4"/>
                    </a:moveTo>
                    <a:lnTo>
                      <a:pt x="22" y="4"/>
                    </a:lnTo>
                    <a:lnTo>
                      <a:pt x="20" y="0"/>
                    </a:lnTo>
                    <a:lnTo>
                      <a:pt x="16" y="0"/>
                    </a:lnTo>
                    <a:lnTo>
                      <a:pt x="8" y="0"/>
                    </a:lnTo>
                    <a:lnTo>
                      <a:pt x="8" y="0"/>
                    </a:lnTo>
                    <a:lnTo>
                      <a:pt x="4" y="0"/>
                    </a:lnTo>
                    <a:lnTo>
                      <a:pt x="2" y="2"/>
                    </a:lnTo>
                    <a:lnTo>
                      <a:pt x="0" y="4"/>
                    </a:lnTo>
                    <a:lnTo>
                      <a:pt x="0" y="8"/>
                    </a:lnTo>
                    <a:lnTo>
                      <a:pt x="0" y="56"/>
                    </a:lnTo>
                    <a:lnTo>
                      <a:pt x="0" y="56"/>
                    </a:lnTo>
                    <a:lnTo>
                      <a:pt x="0" y="60"/>
                    </a:lnTo>
                    <a:lnTo>
                      <a:pt x="2" y="62"/>
                    </a:lnTo>
                    <a:lnTo>
                      <a:pt x="4" y="64"/>
                    </a:lnTo>
                    <a:lnTo>
                      <a:pt x="8" y="64"/>
                    </a:lnTo>
                    <a:lnTo>
                      <a:pt x="40" y="64"/>
                    </a:lnTo>
                    <a:lnTo>
                      <a:pt x="40" y="64"/>
                    </a:lnTo>
                    <a:lnTo>
                      <a:pt x="44" y="64"/>
                    </a:lnTo>
                    <a:lnTo>
                      <a:pt x="46" y="62"/>
                    </a:lnTo>
                    <a:lnTo>
                      <a:pt x="48" y="60"/>
                    </a:lnTo>
                    <a:lnTo>
                      <a:pt x="48" y="56"/>
                    </a:lnTo>
                    <a:lnTo>
                      <a:pt x="48" y="44"/>
                    </a:lnTo>
                    <a:lnTo>
                      <a:pt x="48" y="44"/>
                    </a:lnTo>
                    <a:lnTo>
                      <a:pt x="46" y="40"/>
                    </a:lnTo>
                    <a:lnTo>
                      <a:pt x="22" y="4"/>
                    </a:lnTo>
                    <a:close/>
                    <a:moveTo>
                      <a:pt x="40" y="56"/>
                    </a:moveTo>
                    <a:lnTo>
                      <a:pt x="8" y="56"/>
                    </a:lnTo>
                    <a:lnTo>
                      <a:pt x="8" y="8"/>
                    </a:lnTo>
                    <a:lnTo>
                      <a:pt x="16" y="8"/>
                    </a:lnTo>
                    <a:lnTo>
                      <a:pt x="40" y="44"/>
                    </a:lnTo>
                    <a:lnTo>
                      <a:pt x="40" y="5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 name="Google Shape;547;p23"/>
              <p:cNvSpPr/>
              <p:nvPr/>
            </p:nvSpPr>
            <p:spPr>
              <a:xfrm>
                <a:off x="5588000" y="3625850"/>
                <a:ext cx="406400" cy="330200"/>
              </a:xfrm>
              <a:custGeom>
                <a:rect b="b" l="l" r="r" t="t"/>
                <a:pathLst>
                  <a:path extrusionOk="0" h="208" w="256">
                    <a:moveTo>
                      <a:pt x="252" y="98"/>
                    </a:moveTo>
                    <a:lnTo>
                      <a:pt x="220" y="50"/>
                    </a:lnTo>
                    <a:lnTo>
                      <a:pt x="220" y="50"/>
                    </a:lnTo>
                    <a:lnTo>
                      <a:pt x="216" y="46"/>
                    </a:lnTo>
                    <a:lnTo>
                      <a:pt x="212" y="42"/>
                    </a:lnTo>
                    <a:lnTo>
                      <a:pt x="206" y="40"/>
                    </a:lnTo>
                    <a:lnTo>
                      <a:pt x="200" y="40"/>
                    </a:lnTo>
                    <a:lnTo>
                      <a:pt x="168" y="40"/>
                    </a:lnTo>
                    <a:lnTo>
                      <a:pt x="168" y="24"/>
                    </a:lnTo>
                    <a:lnTo>
                      <a:pt x="168" y="24"/>
                    </a:lnTo>
                    <a:lnTo>
                      <a:pt x="166" y="14"/>
                    </a:lnTo>
                    <a:lnTo>
                      <a:pt x="160" y="8"/>
                    </a:lnTo>
                    <a:lnTo>
                      <a:pt x="154" y="2"/>
                    </a:lnTo>
                    <a:lnTo>
                      <a:pt x="144" y="0"/>
                    </a:lnTo>
                    <a:lnTo>
                      <a:pt x="24" y="0"/>
                    </a:lnTo>
                    <a:lnTo>
                      <a:pt x="24" y="0"/>
                    </a:lnTo>
                    <a:lnTo>
                      <a:pt x="14" y="2"/>
                    </a:lnTo>
                    <a:lnTo>
                      <a:pt x="8" y="8"/>
                    </a:lnTo>
                    <a:lnTo>
                      <a:pt x="2" y="14"/>
                    </a:lnTo>
                    <a:lnTo>
                      <a:pt x="0" y="24"/>
                    </a:lnTo>
                    <a:lnTo>
                      <a:pt x="0" y="112"/>
                    </a:lnTo>
                    <a:lnTo>
                      <a:pt x="0" y="112"/>
                    </a:lnTo>
                    <a:lnTo>
                      <a:pt x="2" y="122"/>
                    </a:lnTo>
                    <a:lnTo>
                      <a:pt x="8" y="128"/>
                    </a:lnTo>
                    <a:lnTo>
                      <a:pt x="14" y="134"/>
                    </a:lnTo>
                    <a:lnTo>
                      <a:pt x="24" y="136"/>
                    </a:lnTo>
                    <a:lnTo>
                      <a:pt x="24" y="136"/>
                    </a:lnTo>
                    <a:lnTo>
                      <a:pt x="24" y="160"/>
                    </a:lnTo>
                    <a:lnTo>
                      <a:pt x="24" y="160"/>
                    </a:lnTo>
                    <a:lnTo>
                      <a:pt x="26" y="170"/>
                    </a:lnTo>
                    <a:lnTo>
                      <a:pt x="32" y="176"/>
                    </a:lnTo>
                    <a:lnTo>
                      <a:pt x="38" y="182"/>
                    </a:lnTo>
                    <a:lnTo>
                      <a:pt x="48" y="184"/>
                    </a:lnTo>
                    <a:lnTo>
                      <a:pt x="58" y="184"/>
                    </a:lnTo>
                    <a:lnTo>
                      <a:pt x="58" y="184"/>
                    </a:lnTo>
                    <a:lnTo>
                      <a:pt x="62" y="194"/>
                    </a:lnTo>
                    <a:lnTo>
                      <a:pt x="68" y="202"/>
                    </a:lnTo>
                    <a:lnTo>
                      <a:pt x="78" y="206"/>
                    </a:lnTo>
                    <a:lnTo>
                      <a:pt x="88" y="208"/>
                    </a:lnTo>
                    <a:lnTo>
                      <a:pt x="88" y="208"/>
                    </a:lnTo>
                    <a:lnTo>
                      <a:pt x="98" y="206"/>
                    </a:lnTo>
                    <a:lnTo>
                      <a:pt x="108" y="202"/>
                    </a:lnTo>
                    <a:lnTo>
                      <a:pt x="114" y="194"/>
                    </a:lnTo>
                    <a:lnTo>
                      <a:pt x="118" y="184"/>
                    </a:lnTo>
                    <a:lnTo>
                      <a:pt x="162" y="184"/>
                    </a:lnTo>
                    <a:lnTo>
                      <a:pt x="162" y="184"/>
                    </a:lnTo>
                    <a:lnTo>
                      <a:pt x="166" y="194"/>
                    </a:lnTo>
                    <a:lnTo>
                      <a:pt x="172" y="202"/>
                    </a:lnTo>
                    <a:lnTo>
                      <a:pt x="182" y="206"/>
                    </a:lnTo>
                    <a:lnTo>
                      <a:pt x="192" y="208"/>
                    </a:lnTo>
                    <a:lnTo>
                      <a:pt x="192" y="208"/>
                    </a:lnTo>
                    <a:lnTo>
                      <a:pt x="202" y="206"/>
                    </a:lnTo>
                    <a:lnTo>
                      <a:pt x="212" y="202"/>
                    </a:lnTo>
                    <a:lnTo>
                      <a:pt x="218" y="194"/>
                    </a:lnTo>
                    <a:lnTo>
                      <a:pt x="222" y="184"/>
                    </a:lnTo>
                    <a:lnTo>
                      <a:pt x="232" y="184"/>
                    </a:lnTo>
                    <a:lnTo>
                      <a:pt x="232" y="184"/>
                    </a:lnTo>
                    <a:lnTo>
                      <a:pt x="242" y="182"/>
                    </a:lnTo>
                    <a:lnTo>
                      <a:pt x="248" y="176"/>
                    </a:lnTo>
                    <a:lnTo>
                      <a:pt x="254" y="170"/>
                    </a:lnTo>
                    <a:lnTo>
                      <a:pt x="256" y="160"/>
                    </a:lnTo>
                    <a:lnTo>
                      <a:pt x="256" y="112"/>
                    </a:lnTo>
                    <a:lnTo>
                      <a:pt x="256" y="112"/>
                    </a:lnTo>
                    <a:lnTo>
                      <a:pt x="254" y="106"/>
                    </a:lnTo>
                    <a:lnTo>
                      <a:pt x="252" y="98"/>
                    </a:lnTo>
                    <a:close/>
                    <a:moveTo>
                      <a:pt x="24" y="120"/>
                    </a:moveTo>
                    <a:lnTo>
                      <a:pt x="24" y="120"/>
                    </a:lnTo>
                    <a:lnTo>
                      <a:pt x="20" y="120"/>
                    </a:lnTo>
                    <a:lnTo>
                      <a:pt x="18" y="118"/>
                    </a:lnTo>
                    <a:lnTo>
                      <a:pt x="16" y="116"/>
                    </a:lnTo>
                    <a:lnTo>
                      <a:pt x="16" y="112"/>
                    </a:lnTo>
                    <a:lnTo>
                      <a:pt x="16" y="24"/>
                    </a:lnTo>
                    <a:lnTo>
                      <a:pt x="16" y="24"/>
                    </a:lnTo>
                    <a:lnTo>
                      <a:pt x="16" y="20"/>
                    </a:lnTo>
                    <a:lnTo>
                      <a:pt x="18" y="18"/>
                    </a:lnTo>
                    <a:lnTo>
                      <a:pt x="20" y="16"/>
                    </a:lnTo>
                    <a:lnTo>
                      <a:pt x="24" y="16"/>
                    </a:lnTo>
                    <a:lnTo>
                      <a:pt x="144" y="16"/>
                    </a:lnTo>
                    <a:lnTo>
                      <a:pt x="144" y="16"/>
                    </a:lnTo>
                    <a:lnTo>
                      <a:pt x="148" y="16"/>
                    </a:lnTo>
                    <a:lnTo>
                      <a:pt x="150" y="18"/>
                    </a:lnTo>
                    <a:lnTo>
                      <a:pt x="152" y="20"/>
                    </a:lnTo>
                    <a:lnTo>
                      <a:pt x="152" y="24"/>
                    </a:lnTo>
                    <a:lnTo>
                      <a:pt x="152" y="40"/>
                    </a:lnTo>
                    <a:lnTo>
                      <a:pt x="152" y="56"/>
                    </a:lnTo>
                    <a:lnTo>
                      <a:pt x="152" y="112"/>
                    </a:lnTo>
                    <a:lnTo>
                      <a:pt x="152" y="112"/>
                    </a:lnTo>
                    <a:lnTo>
                      <a:pt x="152" y="116"/>
                    </a:lnTo>
                    <a:lnTo>
                      <a:pt x="150" y="118"/>
                    </a:lnTo>
                    <a:lnTo>
                      <a:pt x="148" y="120"/>
                    </a:lnTo>
                    <a:lnTo>
                      <a:pt x="144" y="120"/>
                    </a:lnTo>
                    <a:lnTo>
                      <a:pt x="24" y="120"/>
                    </a:lnTo>
                    <a:close/>
                    <a:moveTo>
                      <a:pt x="88" y="192"/>
                    </a:moveTo>
                    <a:lnTo>
                      <a:pt x="88" y="192"/>
                    </a:lnTo>
                    <a:lnTo>
                      <a:pt x="82" y="190"/>
                    </a:lnTo>
                    <a:lnTo>
                      <a:pt x="76" y="188"/>
                    </a:lnTo>
                    <a:lnTo>
                      <a:pt x="74" y="182"/>
                    </a:lnTo>
                    <a:lnTo>
                      <a:pt x="72" y="176"/>
                    </a:lnTo>
                    <a:lnTo>
                      <a:pt x="72" y="176"/>
                    </a:lnTo>
                    <a:lnTo>
                      <a:pt x="74" y="170"/>
                    </a:lnTo>
                    <a:lnTo>
                      <a:pt x="76" y="164"/>
                    </a:lnTo>
                    <a:lnTo>
                      <a:pt x="82" y="162"/>
                    </a:lnTo>
                    <a:lnTo>
                      <a:pt x="88" y="160"/>
                    </a:lnTo>
                    <a:lnTo>
                      <a:pt x="88" y="160"/>
                    </a:lnTo>
                    <a:lnTo>
                      <a:pt x="94" y="162"/>
                    </a:lnTo>
                    <a:lnTo>
                      <a:pt x="100" y="164"/>
                    </a:lnTo>
                    <a:lnTo>
                      <a:pt x="102" y="170"/>
                    </a:lnTo>
                    <a:lnTo>
                      <a:pt x="104" y="176"/>
                    </a:lnTo>
                    <a:lnTo>
                      <a:pt x="104" y="176"/>
                    </a:lnTo>
                    <a:lnTo>
                      <a:pt x="102" y="182"/>
                    </a:lnTo>
                    <a:lnTo>
                      <a:pt x="100" y="188"/>
                    </a:lnTo>
                    <a:lnTo>
                      <a:pt x="94" y="190"/>
                    </a:lnTo>
                    <a:lnTo>
                      <a:pt x="88" y="192"/>
                    </a:lnTo>
                    <a:close/>
                    <a:moveTo>
                      <a:pt x="192" y="192"/>
                    </a:moveTo>
                    <a:lnTo>
                      <a:pt x="192" y="192"/>
                    </a:lnTo>
                    <a:lnTo>
                      <a:pt x="186" y="190"/>
                    </a:lnTo>
                    <a:lnTo>
                      <a:pt x="180" y="188"/>
                    </a:lnTo>
                    <a:lnTo>
                      <a:pt x="178" y="182"/>
                    </a:lnTo>
                    <a:lnTo>
                      <a:pt x="176" y="176"/>
                    </a:lnTo>
                    <a:lnTo>
                      <a:pt x="176" y="176"/>
                    </a:lnTo>
                    <a:lnTo>
                      <a:pt x="178" y="170"/>
                    </a:lnTo>
                    <a:lnTo>
                      <a:pt x="180" y="164"/>
                    </a:lnTo>
                    <a:lnTo>
                      <a:pt x="186" y="162"/>
                    </a:lnTo>
                    <a:lnTo>
                      <a:pt x="192" y="160"/>
                    </a:lnTo>
                    <a:lnTo>
                      <a:pt x="192" y="160"/>
                    </a:lnTo>
                    <a:lnTo>
                      <a:pt x="198" y="162"/>
                    </a:lnTo>
                    <a:lnTo>
                      <a:pt x="204" y="164"/>
                    </a:lnTo>
                    <a:lnTo>
                      <a:pt x="206" y="170"/>
                    </a:lnTo>
                    <a:lnTo>
                      <a:pt x="208" y="176"/>
                    </a:lnTo>
                    <a:lnTo>
                      <a:pt x="208" y="176"/>
                    </a:lnTo>
                    <a:lnTo>
                      <a:pt x="206" y="182"/>
                    </a:lnTo>
                    <a:lnTo>
                      <a:pt x="204" y="188"/>
                    </a:lnTo>
                    <a:lnTo>
                      <a:pt x="198" y="190"/>
                    </a:lnTo>
                    <a:lnTo>
                      <a:pt x="192" y="192"/>
                    </a:lnTo>
                    <a:close/>
                    <a:moveTo>
                      <a:pt x="240" y="160"/>
                    </a:moveTo>
                    <a:lnTo>
                      <a:pt x="240" y="160"/>
                    </a:lnTo>
                    <a:lnTo>
                      <a:pt x="240" y="164"/>
                    </a:lnTo>
                    <a:lnTo>
                      <a:pt x="238" y="166"/>
                    </a:lnTo>
                    <a:lnTo>
                      <a:pt x="236" y="168"/>
                    </a:lnTo>
                    <a:lnTo>
                      <a:pt x="232" y="168"/>
                    </a:lnTo>
                    <a:lnTo>
                      <a:pt x="222" y="168"/>
                    </a:lnTo>
                    <a:lnTo>
                      <a:pt x="222" y="168"/>
                    </a:lnTo>
                    <a:lnTo>
                      <a:pt x="218" y="158"/>
                    </a:lnTo>
                    <a:lnTo>
                      <a:pt x="212" y="150"/>
                    </a:lnTo>
                    <a:lnTo>
                      <a:pt x="202" y="146"/>
                    </a:lnTo>
                    <a:lnTo>
                      <a:pt x="192" y="144"/>
                    </a:lnTo>
                    <a:lnTo>
                      <a:pt x="192" y="144"/>
                    </a:lnTo>
                    <a:lnTo>
                      <a:pt x="182" y="146"/>
                    </a:lnTo>
                    <a:lnTo>
                      <a:pt x="172" y="150"/>
                    </a:lnTo>
                    <a:lnTo>
                      <a:pt x="166" y="158"/>
                    </a:lnTo>
                    <a:lnTo>
                      <a:pt x="162" y="168"/>
                    </a:lnTo>
                    <a:lnTo>
                      <a:pt x="118" y="168"/>
                    </a:lnTo>
                    <a:lnTo>
                      <a:pt x="118" y="168"/>
                    </a:lnTo>
                    <a:lnTo>
                      <a:pt x="114" y="158"/>
                    </a:lnTo>
                    <a:lnTo>
                      <a:pt x="108" y="150"/>
                    </a:lnTo>
                    <a:lnTo>
                      <a:pt x="98" y="146"/>
                    </a:lnTo>
                    <a:lnTo>
                      <a:pt x="88" y="144"/>
                    </a:lnTo>
                    <a:lnTo>
                      <a:pt x="88" y="144"/>
                    </a:lnTo>
                    <a:lnTo>
                      <a:pt x="78" y="146"/>
                    </a:lnTo>
                    <a:lnTo>
                      <a:pt x="68" y="150"/>
                    </a:lnTo>
                    <a:lnTo>
                      <a:pt x="62" y="158"/>
                    </a:lnTo>
                    <a:lnTo>
                      <a:pt x="58" y="168"/>
                    </a:lnTo>
                    <a:lnTo>
                      <a:pt x="48" y="168"/>
                    </a:lnTo>
                    <a:lnTo>
                      <a:pt x="48" y="168"/>
                    </a:lnTo>
                    <a:lnTo>
                      <a:pt x="44" y="168"/>
                    </a:lnTo>
                    <a:lnTo>
                      <a:pt x="42" y="166"/>
                    </a:lnTo>
                    <a:lnTo>
                      <a:pt x="40" y="164"/>
                    </a:lnTo>
                    <a:lnTo>
                      <a:pt x="40" y="160"/>
                    </a:lnTo>
                    <a:lnTo>
                      <a:pt x="40" y="136"/>
                    </a:lnTo>
                    <a:lnTo>
                      <a:pt x="144" y="136"/>
                    </a:lnTo>
                    <a:lnTo>
                      <a:pt x="144" y="136"/>
                    </a:lnTo>
                    <a:lnTo>
                      <a:pt x="154" y="134"/>
                    </a:lnTo>
                    <a:lnTo>
                      <a:pt x="160" y="128"/>
                    </a:lnTo>
                    <a:lnTo>
                      <a:pt x="166" y="122"/>
                    </a:lnTo>
                    <a:lnTo>
                      <a:pt x="168" y="112"/>
                    </a:lnTo>
                    <a:lnTo>
                      <a:pt x="168" y="56"/>
                    </a:lnTo>
                    <a:lnTo>
                      <a:pt x="200" y="56"/>
                    </a:lnTo>
                    <a:lnTo>
                      <a:pt x="200" y="56"/>
                    </a:lnTo>
                    <a:lnTo>
                      <a:pt x="204" y="56"/>
                    </a:lnTo>
                    <a:lnTo>
                      <a:pt x="206" y="60"/>
                    </a:lnTo>
                    <a:lnTo>
                      <a:pt x="238" y="108"/>
                    </a:lnTo>
                    <a:lnTo>
                      <a:pt x="238" y="108"/>
                    </a:lnTo>
                    <a:lnTo>
                      <a:pt x="240" y="112"/>
                    </a:lnTo>
                    <a:lnTo>
                      <a:pt x="240" y="16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548" name="Google Shape;548;p23"/>
          <p:cNvSpPr txBox="1"/>
          <p:nvPr/>
        </p:nvSpPr>
        <p:spPr>
          <a:xfrm flipH="1">
            <a:off x="3686810" y="540385"/>
            <a:ext cx="8114665" cy="184658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US" sz="1600">
                <a:solidFill>
                  <a:schemeClr val="lt1"/>
                </a:solidFill>
                <a:latin typeface="Calibri"/>
                <a:ea typeface="Calibri"/>
                <a:cs typeface="Calibri"/>
                <a:sym typeface="Calibri"/>
              </a:rPr>
              <a:t>3.Bước 3: Trainning và xác thực</a:t>
            </a:r>
            <a:endParaRPr b="1" sz="16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1600">
                <a:solidFill>
                  <a:schemeClr val="lt1"/>
                </a:solidFill>
                <a:latin typeface="Calibri"/>
                <a:ea typeface="Calibri"/>
                <a:cs typeface="Calibri"/>
                <a:sym typeface="Calibri"/>
              </a:rPr>
              <a:t>-Sau khi xây dựng kiến ​​trúc mô hình, chúng em sẽ huấn luyện mô hình bằng cách sử dụng model.fit ().</a:t>
            </a:r>
            <a:endParaRPr b="1" sz="16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1600">
                <a:solidFill>
                  <a:schemeClr val="lt1"/>
                </a:solidFill>
                <a:latin typeface="Calibri"/>
                <a:ea typeface="Calibri"/>
                <a:cs typeface="Calibri"/>
                <a:sym typeface="Calibri"/>
              </a:rPr>
              <a:t>-Em thử batch size là 32 và 64. nhận thấy mô hình hoạt động tốt hơn với batch size là 64. và sau khi 15 epochs độ chính xác đã được ổn định.</a:t>
            </a:r>
            <a:endParaRPr sz="1600">
              <a:solidFill>
                <a:schemeClr val="lt1"/>
              </a:solidFill>
              <a:latin typeface="Calibri"/>
              <a:ea typeface="Calibri"/>
              <a:cs typeface="Calibri"/>
              <a:sym typeface="Calibri"/>
            </a:endParaRPr>
          </a:p>
        </p:txBody>
      </p:sp>
      <p:grpSp>
        <p:nvGrpSpPr>
          <p:cNvPr id="549" name="Google Shape;549;p23"/>
          <p:cNvGrpSpPr/>
          <p:nvPr/>
        </p:nvGrpSpPr>
        <p:grpSpPr>
          <a:xfrm>
            <a:off x="3686931" y="2585757"/>
            <a:ext cx="7795260" cy="1007745"/>
            <a:chOff x="3686931" y="3006127"/>
            <a:chExt cx="7795260" cy="1007745"/>
          </a:xfrm>
        </p:grpSpPr>
        <p:sp>
          <p:nvSpPr>
            <p:cNvPr id="550" name="Google Shape;550;p23"/>
            <p:cNvSpPr/>
            <p:nvPr/>
          </p:nvSpPr>
          <p:spPr>
            <a:xfrm>
              <a:off x="3686931" y="3006127"/>
              <a:ext cx="7795260" cy="1007745"/>
            </a:xfrm>
            <a:prstGeom prst="roundRect">
              <a:avLst>
                <a:gd fmla="val 8654" name="adj"/>
              </a:avLst>
            </a:prstGeom>
            <a:solidFill>
              <a:srgbClr val="4458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14864"/>
                </a:solidFill>
                <a:latin typeface="Calibri"/>
                <a:ea typeface="Calibri"/>
                <a:cs typeface="Calibri"/>
                <a:sym typeface="Calibri"/>
              </a:endParaRPr>
            </a:p>
          </p:txBody>
        </p:sp>
        <p:sp>
          <p:nvSpPr>
            <p:cNvPr id="551" name="Google Shape;551;p23"/>
            <p:cNvSpPr txBox="1"/>
            <p:nvPr/>
          </p:nvSpPr>
          <p:spPr>
            <a:xfrm flipH="1">
              <a:off x="3915531" y="3163607"/>
              <a:ext cx="3914140" cy="69215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epochs = 15</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history = model.fit(X_train, y_train, batch_size=32, epochs=epochs, validation_data=(X_test, y_test))</a:t>
              </a:r>
              <a:endParaRPr sz="1200">
                <a:solidFill>
                  <a:schemeClr val="lt1"/>
                </a:solidFill>
                <a:latin typeface="Calibri"/>
                <a:ea typeface="Calibri"/>
                <a:cs typeface="Calibri"/>
                <a:sym typeface="Calibri"/>
              </a:endParaRPr>
            </a:p>
          </p:txBody>
        </p:sp>
      </p:grpSp>
      <p:grpSp>
        <p:nvGrpSpPr>
          <p:cNvPr id="552" name="Google Shape;552;p23"/>
          <p:cNvGrpSpPr/>
          <p:nvPr/>
        </p:nvGrpSpPr>
        <p:grpSpPr>
          <a:xfrm>
            <a:off x="2510667" y="2655026"/>
            <a:ext cx="648000" cy="648000"/>
            <a:chOff x="2510032" y="1070066"/>
            <a:chExt cx="648000" cy="648000"/>
          </a:xfrm>
        </p:grpSpPr>
        <p:sp>
          <p:nvSpPr>
            <p:cNvPr id="553" name="Google Shape;553;p23"/>
            <p:cNvSpPr/>
            <p:nvPr/>
          </p:nvSpPr>
          <p:spPr>
            <a:xfrm>
              <a:off x="2510032" y="1070066"/>
              <a:ext cx="648000" cy="648000"/>
            </a:xfrm>
            <a:prstGeom prst="ellipse">
              <a:avLst/>
            </a:prstGeom>
            <a:gradFill>
              <a:gsLst>
                <a:gs pos="0">
                  <a:srgbClr val="FF8F68"/>
                </a:gs>
                <a:gs pos="100000">
                  <a:srgbClr val="EC354A"/>
                </a:gs>
              </a:gsLst>
              <a:lin ang="2700000" scaled="0"/>
            </a:gradFill>
            <a:ln>
              <a:noFill/>
            </a:ln>
            <a:effectLst>
              <a:outerShdw blurRad="152400" rotWithShape="0" algn="t" dir="2700000" dist="762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14864"/>
                </a:solidFill>
                <a:latin typeface="Calibri"/>
                <a:ea typeface="Calibri"/>
                <a:cs typeface="Calibri"/>
                <a:sym typeface="Calibri"/>
              </a:endParaRPr>
            </a:p>
          </p:txBody>
        </p:sp>
        <p:sp>
          <p:nvSpPr>
            <p:cNvPr id="554" name="Google Shape;554;p23"/>
            <p:cNvSpPr/>
            <p:nvPr/>
          </p:nvSpPr>
          <p:spPr>
            <a:xfrm>
              <a:off x="2686432" y="1287979"/>
              <a:ext cx="295200" cy="212174"/>
            </a:xfrm>
            <a:custGeom>
              <a:rect b="b" l="l" r="r" t="t"/>
              <a:pathLst>
                <a:path extrusionOk="0" h="184" w="256">
                  <a:moveTo>
                    <a:pt x="208" y="66"/>
                  </a:moveTo>
                  <a:lnTo>
                    <a:pt x="208" y="66"/>
                  </a:lnTo>
                  <a:lnTo>
                    <a:pt x="204" y="52"/>
                  </a:lnTo>
                  <a:lnTo>
                    <a:pt x="200" y="40"/>
                  </a:lnTo>
                  <a:lnTo>
                    <a:pt x="194" y="28"/>
                  </a:lnTo>
                  <a:lnTo>
                    <a:pt x="184" y="18"/>
                  </a:lnTo>
                  <a:lnTo>
                    <a:pt x="174" y="10"/>
                  </a:lnTo>
                  <a:lnTo>
                    <a:pt x="162" y="6"/>
                  </a:lnTo>
                  <a:lnTo>
                    <a:pt x="150" y="2"/>
                  </a:lnTo>
                  <a:lnTo>
                    <a:pt x="136" y="0"/>
                  </a:lnTo>
                  <a:lnTo>
                    <a:pt x="136" y="0"/>
                  </a:lnTo>
                  <a:lnTo>
                    <a:pt x="126" y="0"/>
                  </a:lnTo>
                  <a:lnTo>
                    <a:pt x="116" y="4"/>
                  </a:lnTo>
                  <a:lnTo>
                    <a:pt x="106" y="6"/>
                  </a:lnTo>
                  <a:lnTo>
                    <a:pt x="96" y="12"/>
                  </a:lnTo>
                  <a:lnTo>
                    <a:pt x="88" y="18"/>
                  </a:lnTo>
                  <a:lnTo>
                    <a:pt x="82" y="24"/>
                  </a:lnTo>
                  <a:lnTo>
                    <a:pt x="76" y="32"/>
                  </a:lnTo>
                  <a:lnTo>
                    <a:pt x="70" y="42"/>
                  </a:lnTo>
                  <a:lnTo>
                    <a:pt x="70" y="42"/>
                  </a:lnTo>
                  <a:lnTo>
                    <a:pt x="60" y="40"/>
                  </a:lnTo>
                  <a:lnTo>
                    <a:pt x="60" y="40"/>
                  </a:lnTo>
                  <a:lnTo>
                    <a:pt x="52" y="40"/>
                  </a:lnTo>
                  <a:lnTo>
                    <a:pt x="46" y="42"/>
                  </a:lnTo>
                  <a:lnTo>
                    <a:pt x="40" y="46"/>
                  </a:lnTo>
                  <a:lnTo>
                    <a:pt x="34" y="50"/>
                  </a:lnTo>
                  <a:lnTo>
                    <a:pt x="30" y="56"/>
                  </a:lnTo>
                  <a:lnTo>
                    <a:pt x="26" y="62"/>
                  </a:lnTo>
                  <a:lnTo>
                    <a:pt x="24" y="68"/>
                  </a:lnTo>
                  <a:lnTo>
                    <a:pt x="24" y="76"/>
                  </a:lnTo>
                  <a:lnTo>
                    <a:pt x="24" y="76"/>
                  </a:lnTo>
                  <a:lnTo>
                    <a:pt x="26" y="88"/>
                  </a:lnTo>
                  <a:lnTo>
                    <a:pt x="26" y="88"/>
                  </a:lnTo>
                  <a:lnTo>
                    <a:pt x="16" y="96"/>
                  </a:lnTo>
                  <a:lnTo>
                    <a:pt x="8" y="106"/>
                  </a:lnTo>
                  <a:lnTo>
                    <a:pt x="2" y="118"/>
                  </a:lnTo>
                  <a:lnTo>
                    <a:pt x="0" y="132"/>
                  </a:lnTo>
                  <a:lnTo>
                    <a:pt x="0" y="132"/>
                  </a:lnTo>
                  <a:lnTo>
                    <a:pt x="2" y="142"/>
                  </a:lnTo>
                  <a:lnTo>
                    <a:pt x="4" y="152"/>
                  </a:lnTo>
                  <a:lnTo>
                    <a:pt x="8" y="162"/>
                  </a:lnTo>
                  <a:lnTo>
                    <a:pt x="16" y="168"/>
                  </a:lnTo>
                  <a:lnTo>
                    <a:pt x="22" y="176"/>
                  </a:lnTo>
                  <a:lnTo>
                    <a:pt x="32" y="180"/>
                  </a:lnTo>
                  <a:lnTo>
                    <a:pt x="42" y="182"/>
                  </a:lnTo>
                  <a:lnTo>
                    <a:pt x="52" y="184"/>
                  </a:lnTo>
                  <a:lnTo>
                    <a:pt x="52" y="184"/>
                  </a:lnTo>
                  <a:lnTo>
                    <a:pt x="196" y="184"/>
                  </a:lnTo>
                  <a:lnTo>
                    <a:pt x="196" y="184"/>
                  </a:lnTo>
                  <a:lnTo>
                    <a:pt x="196" y="184"/>
                  </a:lnTo>
                  <a:lnTo>
                    <a:pt x="208" y="182"/>
                  </a:lnTo>
                  <a:lnTo>
                    <a:pt x="220" y="180"/>
                  </a:lnTo>
                  <a:lnTo>
                    <a:pt x="230" y="174"/>
                  </a:lnTo>
                  <a:lnTo>
                    <a:pt x="238" y="166"/>
                  </a:lnTo>
                  <a:lnTo>
                    <a:pt x="246" y="158"/>
                  </a:lnTo>
                  <a:lnTo>
                    <a:pt x="252" y="148"/>
                  </a:lnTo>
                  <a:lnTo>
                    <a:pt x="254" y="136"/>
                  </a:lnTo>
                  <a:lnTo>
                    <a:pt x="256" y="124"/>
                  </a:lnTo>
                  <a:lnTo>
                    <a:pt x="256" y="124"/>
                  </a:lnTo>
                  <a:lnTo>
                    <a:pt x="256" y="114"/>
                  </a:lnTo>
                  <a:lnTo>
                    <a:pt x="252" y="104"/>
                  </a:lnTo>
                  <a:lnTo>
                    <a:pt x="248" y="94"/>
                  </a:lnTo>
                  <a:lnTo>
                    <a:pt x="242" y="86"/>
                  </a:lnTo>
                  <a:lnTo>
                    <a:pt x="234" y="78"/>
                  </a:lnTo>
                  <a:lnTo>
                    <a:pt x="226" y="72"/>
                  </a:lnTo>
                  <a:lnTo>
                    <a:pt x="218" y="68"/>
                  </a:lnTo>
                  <a:lnTo>
                    <a:pt x="208" y="66"/>
                  </a:lnTo>
                  <a:close/>
                  <a:moveTo>
                    <a:pt x="196" y="168"/>
                  </a:moveTo>
                  <a:lnTo>
                    <a:pt x="196" y="168"/>
                  </a:lnTo>
                  <a:lnTo>
                    <a:pt x="52" y="168"/>
                  </a:lnTo>
                  <a:lnTo>
                    <a:pt x="52" y="168"/>
                  </a:lnTo>
                  <a:lnTo>
                    <a:pt x="44" y="168"/>
                  </a:lnTo>
                  <a:lnTo>
                    <a:pt x="38" y="166"/>
                  </a:lnTo>
                  <a:lnTo>
                    <a:pt x="32" y="162"/>
                  </a:lnTo>
                  <a:lnTo>
                    <a:pt x="26" y="158"/>
                  </a:lnTo>
                  <a:lnTo>
                    <a:pt x="22" y="152"/>
                  </a:lnTo>
                  <a:lnTo>
                    <a:pt x="18" y="146"/>
                  </a:lnTo>
                  <a:lnTo>
                    <a:pt x="16" y="140"/>
                  </a:lnTo>
                  <a:lnTo>
                    <a:pt x="16" y="132"/>
                  </a:lnTo>
                  <a:lnTo>
                    <a:pt x="16" y="132"/>
                  </a:lnTo>
                  <a:lnTo>
                    <a:pt x="18" y="122"/>
                  </a:lnTo>
                  <a:lnTo>
                    <a:pt x="20" y="114"/>
                  </a:lnTo>
                  <a:lnTo>
                    <a:pt x="26" y="106"/>
                  </a:lnTo>
                  <a:lnTo>
                    <a:pt x="34" y="102"/>
                  </a:lnTo>
                  <a:lnTo>
                    <a:pt x="34" y="102"/>
                  </a:lnTo>
                  <a:lnTo>
                    <a:pt x="40" y="98"/>
                  </a:lnTo>
                  <a:lnTo>
                    <a:pt x="44" y="94"/>
                  </a:lnTo>
                  <a:lnTo>
                    <a:pt x="44" y="90"/>
                  </a:lnTo>
                  <a:lnTo>
                    <a:pt x="42" y="82"/>
                  </a:lnTo>
                  <a:lnTo>
                    <a:pt x="42" y="82"/>
                  </a:lnTo>
                  <a:lnTo>
                    <a:pt x="40" y="76"/>
                  </a:lnTo>
                  <a:lnTo>
                    <a:pt x="40" y="76"/>
                  </a:lnTo>
                  <a:lnTo>
                    <a:pt x="42" y="68"/>
                  </a:lnTo>
                  <a:lnTo>
                    <a:pt x="46" y="62"/>
                  </a:lnTo>
                  <a:lnTo>
                    <a:pt x="52" y="58"/>
                  </a:lnTo>
                  <a:lnTo>
                    <a:pt x="60" y="56"/>
                  </a:lnTo>
                  <a:lnTo>
                    <a:pt x="60" y="56"/>
                  </a:lnTo>
                  <a:lnTo>
                    <a:pt x="64" y="56"/>
                  </a:lnTo>
                  <a:lnTo>
                    <a:pt x="70" y="58"/>
                  </a:lnTo>
                  <a:lnTo>
                    <a:pt x="70" y="58"/>
                  </a:lnTo>
                  <a:lnTo>
                    <a:pt x="76" y="60"/>
                  </a:lnTo>
                  <a:lnTo>
                    <a:pt x="80" y="58"/>
                  </a:lnTo>
                  <a:lnTo>
                    <a:pt x="82" y="54"/>
                  </a:lnTo>
                  <a:lnTo>
                    <a:pt x="86" y="48"/>
                  </a:lnTo>
                  <a:lnTo>
                    <a:pt x="86" y="48"/>
                  </a:lnTo>
                  <a:lnTo>
                    <a:pt x="94" y="36"/>
                  </a:lnTo>
                  <a:lnTo>
                    <a:pt x="106" y="24"/>
                  </a:lnTo>
                  <a:lnTo>
                    <a:pt x="120" y="18"/>
                  </a:lnTo>
                  <a:lnTo>
                    <a:pt x="136" y="16"/>
                  </a:lnTo>
                  <a:lnTo>
                    <a:pt x="136" y="16"/>
                  </a:lnTo>
                  <a:lnTo>
                    <a:pt x="146" y="16"/>
                  </a:lnTo>
                  <a:lnTo>
                    <a:pt x="156" y="20"/>
                  </a:lnTo>
                  <a:lnTo>
                    <a:pt x="166" y="24"/>
                  </a:lnTo>
                  <a:lnTo>
                    <a:pt x="174" y="30"/>
                  </a:lnTo>
                  <a:lnTo>
                    <a:pt x="180" y="38"/>
                  </a:lnTo>
                  <a:lnTo>
                    <a:pt x="186" y="46"/>
                  </a:lnTo>
                  <a:lnTo>
                    <a:pt x="190" y="56"/>
                  </a:lnTo>
                  <a:lnTo>
                    <a:pt x="192" y="66"/>
                  </a:lnTo>
                  <a:lnTo>
                    <a:pt x="192" y="66"/>
                  </a:lnTo>
                  <a:lnTo>
                    <a:pt x="192" y="74"/>
                  </a:lnTo>
                  <a:lnTo>
                    <a:pt x="194" y="78"/>
                  </a:lnTo>
                  <a:lnTo>
                    <a:pt x="198" y="80"/>
                  </a:lnTo>
                  <a:lnTo>
                    <a:pt x="204" y="80"/>
                  </a:lnTo>
                  <a:lnTo>
                    <a:pt x="204" y="80"/>
                  </a:lnTo>
                  <a:lnTo>
                    <a:pt x="212" y="82"/>
                  </a:lnTo>
                  <a:lnTo>
                    <a:pt x="218" y="86"/>
                  </a:lnTo>
                  <a:lnTo>
                    <a:pt x="224" y="90"/>
                  </a:lnTo>
                  <a:lnTo>
                    <a:pt x="230" y="96"/>
                  </a:lnTo>
                  <a:lnTo>
                    <a:pt x="234" y="102"/>
                  </a:lnTo>
                  <a:lnTo>
                    <a:pt x="238" y="108"/>
                  </a:lnTo>
                  <a:lnTo>
                    <a:pt x="240" y="116"/>
                  </a:lnTo>
                  <a:lnTo>
                    <a:pt x="240" y="124"/>
                  </a:lnTo>
                  <a:lnTo>
                    <a:pt x="240" y="124"/>
                  </a:lnTo>
                  <a:lnTo>
                    <a:pt x="240" y="132"/>
                  </a:lnTo>
                  <a:lnTo>
                    <a:pt x="236" y="142"/>
                  </a:lnTo>
                  <a:lnTo>
                    <a:pt x="232" y="148"/>
                  </a:lnTo>
                  <a:lnTo>
                    <a:pt x="228" y="156"/>
                  </a:lnTo>
                  <a:lnTo>
                    <a:pt x="220" y="160"/>
                  </a:lnTo>
                  <a:lnTo>
                    <a:pt x="214" y="164"/>
                  </a:lnTo>
                  <a:lnTo>
                    <a:pt x="204" y="168"/>
                  </a:lnTo>
                  <a:lnTo>
                    <a:pt x="196" y="16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55" name="Google Shape;555;p23"/>
          <p:cNvSpPr txBox="1"/>
          <p:nvPr/>
        </p:nvSpPr>
        <p:spPr>
          <a:xfrm>
            <a:off x="857408" y="2688034"/>
            <a:ext cx="1311275" cy="6153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Code minh</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họa</a:t>
            </a:r>
            <a:endParaRPr b="1" sz="2000">
              <a:solidFill>
                <a:schemeClr val="lt1"/>
              </a:solidFill>
              <a:latin typeface="Calibri"/>
              <a:ea typeface="Calibri"/>
              <a:cs typeface="Calibri"/>
              <a:sym typeface="Calibri"/>
            </a:endParaRPr>
          </a:p>
        </p:txBody>
      </p:sp>
      <p:grpSp>
        <p:nvGrpSpPr>
          <p:cNvPr id="556" name="Google Shape;556;p23"/>
          <p:cNvGrpSpPr/>
          <p:nvPr/>
        </p:nvGrpSpPr>
        <p:grpSpPr>
          <a:xfrm>
            <a:off x="248126" y="66076"/>
            <a:ext cx="5464583" cy="565512"/>
            <a:chOff x="329406" y="248321"/>
            <a:chExt cx="5464583" cy="565512"/>
          </a:xfrm>
        </p:grpSpPr>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557" name="Google Shape;557;p23"/>
            <p:cNvSpPr txBox="1"/>
            <p:nvPr/>
          </p:nvSpPr>
          <p:spPr>
            <a:xfrm>
              <a:off x="894964" y="327033"/>
              <a:ext cx="4899025" cy="445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rgbClr val="FF8F68"/>
                  </a:solidFill>
                  <a:latin typeface="Calibri"/>
                  <a:ea typeface="Calibri"/>
                  <a:cs typeface="Calibri"/>
                  <a:sym typeface="Calibri"/>
                </a:rPr>
                <a:t>3.1.2. Xây dựng và huấn luyện mô hình</a:t>
              </a:r>
              <a:endParaRPr b="1" sz="2300">
                <a:solidFill>
                  <a:srgbClr val="FF8F68"/>
                </a:solidFill>
                <a:latin typeface="Calibri"/>
                <a:ea typeface="Calibri"/>
                <a:cs typeface="Calibri"/>
                <a:sym typeface="Calibri"/>
              </a:endParaRPr>
            </a:p>
          </p:txBody>
        </p:sp>
        <p:grpSp>
          <p:nvGrpSpPr>
            <p:cNvPr id="558" name="Google Shape;558;p23"/>
            <p:cNvGrpSpPr/>
            <p:nvPr/>
          </p:nvGrpSpPr>
          <p:grpSpPr>
            <a:xfrm>
              <a:off x="329406" y="248321"/>
              <a:ext cx="565512" cy="565512"/>
              <a:chOff x="329406" y="248321"/>
              <a:chExt cx="565512" cy="565512"/>
            </a:xfrm>
          </p:grpSpPr>
          <p:sp>
            <p:nvSpPr>
              <p:cNvPr id="559" name="Google Shape;559;p23"/>
              <p:cNvSpPr/>
              <p:nvPr/>
            </p:nvSpPr>
            <p:spPr>
              <a:xfrm>
                <a:off x="329406" y="248321"/>
                <a:ext cx="565512" cy="565512"/>
              </a:xfrm>
              <a:prstGeom prst="ellipse">
                <a:avLst/>
              </a:prstGeom>
              <a:gradFill>
                <a:gsLst>
                  <a:gs pos="0">
                    <a:srgbClr val="FF8F68"/>
                  </a:gs>
                  <a:gs pos="97000">
                    <a:srgbClr val="EC354A"/>
                  </a:gs>
                  <a:gs pos="100000">
                    <a:srgbClr val="EC354A"/>
                  </a:gs>
                </a:gsLst>
                <a:path path="circle">
                  <a:fillToRect b="50%" l="50%" r="50%" t="50%"/>
                </a:path>
                <a:tileRect/>
              </a:gradFill>
              <a:ln>
                <a:noFill/>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0" name="Google Shape;560;p23"/>
              <p:cNvSpPr/>
              <p:nvPr/>
            </p:nvSpPr>
            <p:spPr>
              <a:xfrm flipH="1" rot="10800000">
                <a:off x="463111" y="397651"/>
                <a:ext cx="298104" cy="266852"/>
              </a:xfrm>
              <a:custGeom>
                <a:rect b="b" l="l" r="r" t="t"/>
                <a:pathLst>
                  <a:path extrusionOk="0" h="111" w="124">
                    <a:moveTo>
                      <a:pt x="124" y="15"/>
                    </a:moveTo>
                    <a:lnTo>
                      <a:pt x="0" y="15"/>
                    </a:lnTo>
                    <a:lnTo>
                      <a:pt x="0" y="0"/>
                    </a:lnTo>
                    <a:lnTo>
                      <a:pt x="124" y="0"/>
                    </a:lnTo>
                    <a:lnTo>
                      <a:pt x="124" y="15"/>
                    </a:lnTo>
                    <a:close/>
                    <a:moveTo>
                      <a:pt x="92" y="47"/>
                    </a:moveTo>
                    <a:lnTo>
                      <a:pt x="0" y="47"/>
                    </a:lnTo>
                    <a:lnTo>
                      <a:pt x="0" y="32"/>
                    </a:lnTo>
                    <a:lnTo>
                      <a:pt x="92" y="32"/>
                    </a:lnTo>
                    <a:lnTo>
                      <a:pt x="92" y="47"/>
                    </a:lnTo>
                    <a:close/>
                    <a:moveTo>
                      <a:pt x="124" y="79"/>
                    </a:moveTo>
                    <a:lnTo>
                      <a:pt x="0" y="79"/>
                    </a:lnTo>
                    <a:lnTo>
                      <a:pt x="0" y="64"/>
                    </a:lnTo>
                    <a:lnTo>
                      <a:pt x="124" y="64"/>
                    </a:lnTo>
                    <a:lnTo>
                      <a:pt x="124" y="79"/>
                    </a:lnTo>
                    <a:close/>
                    <a:moveTo>
                      <a:pt x="92" y="111"/>
                    </a:moveTo>
                    <a:lnTo>
                      <a:pt x="0" y="111"/>
                    </a:lnTo>
                    <a:lnTo>
                      <a:pt x="0" y="96"/>
                    </a:lnTo>
                    <a:lnTo>
                      <a:pt x="92" y="96"/>
                    </a:lnTo>
                    <a:lnTo>
                      <a:pt x="92" y="1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561" name="Google Shape;561;p23"/>
          <p:cNvSpPr/>
          <p:nvPr/>
        </p:nvSpPr>
        <p:spPr>
          <a:xfrm>
            <a:off x="2674381" y="1271538"/>
            <a:ext cx="301303" cy="261283"/>
          </a:xfrm>
          <a:custGeom>
            <a:rect b="b" l="l" r="r" t="t"/>
            <a:pathLst>
              <a:path extrusionOk="0" h="3603" w="4157">
                <a:moveTo>
                  <a:pt x="3897" y="2831"/>
                </a:moveTo>
                <a:lnTo>
                  <a:pt x="3924" y="2836"/>
                </a:lnTo>
                <a:lnTo>
                  <a:pt x="3949" y="2848"/>
                </a:lnTo>
                <a:lnTo>
                  <a:pt x="3975" y="2867"/>
                </a:lnTo>
                <a:lnTo>
                  <a:pt x="3998" y="2892"/>
                </a:lnTo>
                <a:lnTo>
                  <a:pt x="4021" y="2923"/>
                </a:lnTo>
                <a:lnTo>
                  <a:pt x="4043" y="2957"/>
                </a:lnTo>
                <a:lnTo>
                  <a:pt x="4062" y="2995"/>
                </a:lnTo>
                <a:lnTo>
                  <a:pt x="4081" y="3035"/>
                </a:lnTo>
                <a:lnTo>
                  <a:pt x="4098" y="3078"/>
                </a:lnTo>
                <a:lnTo>
                  <a:pt x="4113" y="3120"/>
                </a:lnTo>
                <a:lnTo>
                  <a:pt x="4126" y="3163"/>
                </a:lnTo>
                <a:lnTo>
                  <a:pt x="4136" y="3205"/>
                </a:lnTo>
                <a:lnTo>
                  <a:pt x="4145" y="3246"/>
                </a:lnTo>
                <a:lnTo>
                  <a:pt x="4152" y="3284"/>
                </a:lnTo>
                <a:lnTo>
                  <a:pt x="4155" y="3317"/>
                </a:lnTo>
                <a:lnTo>
                  <a:pt x="4157" y="3346"/>
                </a:lnTo>
                <a:lnTo>
                  <a:pt x="4154" y="3388"/>
                </a:lnTo>
                <a:lnTo>
                  <a:pt x="4144" y="3427"/>
                </a:lnTo>
                <a:lnTo>
                  <a:pt x="4129" y="3464"/>
                </a:lnTo>
                <a:lnTo>
                  <a:pt x="4107" y="3498"/>
                </a:lnTo>
                <a:lnTo>
                  <a:pt x="4081" y="3528"/>
                </a:lnTo>
                <a:lnTo>
                  <a:pt x="4051" y="3554"/>
                </a:lnTo>
                <a:lnTo>
                  <a:pt x="4016" y="3574"/>
                </a:lnTo>
                <a:lnTo>
                  <a:pt x="3979" y="3590"/>
                </a:lnTo>
                <a:lnTo>
                  <a:pt x="3939" y="3599"/>
                </a:lnTo>
                <a:lnTo>
                  <a:pt x="3897" y="3603"/>
                </a:lnTo>
                <a:lnTo>
                  <a:pt x="3855" y="3599"/>
                </a:lnTo>
                <a:lnTo>
                  <a:pt x="3815" y="3590"/>
                </a:lnTo>
                <a:lnTo>
                  <a:pt x="3778" y="3574"/>
                </a:lnTo>
                <a:lnTo>
                  <a:pt x="3744" y="3554"/>
                </a:lnTo>
                <a:lnTo>
                  <a:pt x="3713" y="3528"/>
                </a:lnTo>
                <a:lnTo>
                  <a:pt x="3687" y="3498"/>
                </a:lnTo>
                <a:lnTo>
                  <a:pt x="3667" y="3464"/>
                </a:lnTo>
                <a:lnTo>
                  <a:pt x="3650" y="3427"/>
                </a:lnTo>
                <a:lnTo>
                  <a:pt x="3640" y="3388"/>
                </a:lnTo>
                <a:lnTo>
                  <a:pt x="3637" y="3346"/>
                </a:lnTo>
                <a:lnTo>
                  <a:pt x="3639" y="3317"/>
                </a:lnTo>
                <a:lnTo>
                  <a:pt x="3642" y="3284"/>
                </a:lnTo>
                <a:lnTo>
                  <a:pt x="3649" y="3246"/>
                </a:lnTo>
                <a:lnTo>
                  <a:pt x="3658" y="3205"/>
                </a:lnTo>
                <a:lnTo>
                  <a:pt x="3668" y="3163"/>
                </a:lnTo>
                <a:lnTo>
                  <a:pt x="3682" y="3120"/>
                </a:lnTo>
                <a:lnTo>
                  <a:pt x="3696" y="3078"/>
                </a:lnTo>
                <a:lnTo>
                  <a:pt x="3713" y="3035"/>
                </a:lnTo>
                <a:lnTo>
                  <a:pt x="3732" y="2995"/>
                </a:lnTo>
                <a:lnTo>
                  <a:pt x="3752" y="2957"/>
                </a:lnTo>
                <a:lnTo>
                  <a:pt x="3773" y="2923"/>
                </a:lnTo>
                <a:lnTo>
                  <a:pt x="3796" y="2892"/>
                </a:lnTo>
                <a:lnTo>
                  <a:pt x="3820" y="2867"/>
                </a:lnTo>
                <a:lnTo>
                  <a:pt x="3845" y="2848"/>
                </a:lnTo>
                <a:lnTo>
                  <a:pt x="3870" y="2836"/>
                </a:lnTo>
                <a:lnTo>
                  <a:pt x="3897" y="2831"/>
                </a:lnTo>
                <a:close/>
                <a:moveTo>
                  <a:pt x="910" y="1288"/>
                </a:moveTo>
                <a:lnTo>
                  <a:pt x="910" y="2317"/>
                </a:lnTo>
                <a:lnTo>
                  <a:pt x="912" y="2338"/>
                </a:lnTo>
                <a:lnTo>
                  <a:pt x="921" y="2361"/>
                </a:lnTo>
                <a:lnTo>
                  <a:pt x="937" y="2387"/>
                </a:lnTo>
                <a:lnTo>
                  <a:pt x="957" y="2411"/>
                </a:lnTo>
                <a:lnTo>
                  <a:pt x="983" y="2437"/>
                </a:lnTo>
                <a:lnTo>
                  <a:pt x="1015" y="2463"/>
                </a:lnTo>
                <a:lnTo>
                  <a:pt x="1053" y="2488"/>
                </a:lnTo>
                <a:lnTo>
                  <a:pt x="1096" y="2515"/>
                </a:lnTo>
                <a:lnTo>
                  <a:pt x="1146" y="2539"/>
                </a:lnTo>
                <a:lnTo>
                  <a:pt x="1201" y="2563"/>
                </a:lnTo>
                <a:lnTo>
                  <a:pt x="1263" y="2585"/>
                </a:lnTo>
                <a:lnTo>
                  <a:pt x="1331" y="2608"/>
                </a:lnTo>
                <a:lnTo>
                  <a:pt x="1403" y="2627"/>
                </a:lnTo>
                <a:lnTo>
                  <a:pt x="1483" y="2646"/>
                </a:lnTo>
                <a:lnTo>
                  <a:pt x="1567" y="2663"/>
                </a:lnTo>
                <a:lnTo>
                  <a:pt x="1658" y="2677"/>
                </a:lnTo>
                <a:lnTo>
                  <a:pt x="1754" y="2687"/>
                </a:lnTo>
                <a:lnTo>
                  <a:pt x="1856" y="2696"/>
                </a:lnTo>
                <a:lnTo>
                  <a:pt x="1965" y="2701"/>
                </a:lnTo>
                <a:lnTo>
                  <a:pt x="2079" y="2703"/>
                </a:lnTo>
                <a:lnTo>
                  <a:pt x="2193" y="2701"/>
                </a:lnTo>
                <a:lnTo>
                  <a:pt x="2300" y="2696"/>
                </a:lnTo>
                <a:lnTo>
                  <a:pt x="2403" y="2687"/>
                </a:lnTo>
                <a:lnTo>
                  <a:pt x="2500" y="2677"/>
                </a:lnTo>
                <a:lnTo>
                  <a:pt x="2591" y="2663"/>
                </a:lnTo>
                <a:lnTo>
                  <a:pt x="2675" y="2646"/>
                </a:lnTo>
                <a:lnTo>
                  <a:pt x="2755" y="2627"/>
                </a:lnTo>
                <a:lnTo>
                  <a:pt x="2827" y="2608"/>
                </a:lnTo>
                <a:lnTo>
                  <a:pt x="2894" y="2585"/>
                </a:lnTo>
                <a:lnTo>
                  <a:pt x="2955" y="2563"/>
                </a:lnTo>
                <a:lnTo>
                  <a:pt x="3012" y="2539"/>
                </a:lnTo>
                <a:lnTo>
                  <a:pt x="3060" y="2515"/>
                </a:lnTo>
                <a:lnTo>
                  <a:pt x="3105" y="2488"/>
                </a:lnTo>
                <a:lnTo>
                  <a:pt x="3142" y="2463"/>
                </a:lnTo>
                <a:lnTo>
                  <a:pt x="3174" y="2437"/>
                </a:lnTo>
                <a:lnTo>
                  <a:pt x="3201" y="2411"/>
                </a:lnTo>
                <a:lnTo>
                  <a:pt x="3222" y="2387"/>
                </a:lnTo>
                <a:lnTo>
                  <a:pt x="3236" y="2361"/>
                </a:lnTo>
                <a:lnTo>
                  <a:pt x="3245" y="2338"/>
                </a:lnTo>
                <a:lnTo>
                  <a:pt x="3247" y="2317"/>
                </a:lnTo>
                <a:lnTo>
                  <a:pt x="3247" y="1288"/>
                </a:lnTo>
                <a:lnTo>
                  <a:pt x="2166" y="1535"/>
                </a:lnTo>
                <a:lnTo>
                  <a:pt x="2123" y="1543"/>
                </a:lnTo>
                <a:lnTo>
                  <a:pt x="2079" y="1545"/>
                </a:lnTo>
                <a:lnTo>
                  <a:pt x="2036" y="1543"/>
                </a:lnTo>
                <a:lnTo>
                  <a:pt x="1992" y="1535"/>
                </a:lnTo>
                <a:lnTo>
                  <a:pt x="910" y="1288"/>
                </a:lnTo>
                <a:close/>
                <a:moveTo>
                  <a:pt x="3897" y="1287"/>
                </a:moveTo>
                <a:lnTo>
                  <a:pt x="3926" y="1290"/>
                </a:lnTo>
                <a:lnTo>
                  <a:pt x="3955" y="1300"/>
                </a:lnTo>
                <a:lnTo>
                  <a:pt x="3979" y="1316"/>
                </a:lnTo>
                <a:lnTo>
                  <a:pt x="3998" y="1336"/>
                </a:lnTo>
                <a:lnTo>
                  <a:pt x="4013" y="1359"/>
                </a:lnTo>
                <a:lnTo>
                  <a:pt x="4024" y="1387"/>
                </a:lnTo>
                <a:lnTo>
                  <a:pt x="4028" y="1416"/>
                </a:lnTo>
                <a:lnTo>
                  <a:pt x="4028" y="2574"/>
                </a:lnTo>
                <a:lnTo>
                  <a:pt x="4024" y="2603"/>
                </a:lnTo>
                <a:lnTo>
                  <a:pt x="4013" y="2630"/>
                </a:lnTo>
                <a:lnTo>
                  <a:pt x="3998" y="2654"/>
                </a:lnTo>
                <a:lnTo>
                  <a:pt x="3979" y="2674"/>
                </a:lnTo>
                <a:lnTo>
                  <a:pt x="3955" y="2689"/>
                </a:lnTo>
                <a:lnTo>
                  <a:pt x="3926" y="2700"/>
                </a:lnTo>
                <a:lnTo>
                  <a:pt x="3897" y="2703"/>
                </a:lnTo>
                <a:lnTo>
                  <a:pt x="3868" y="2700"/>
                </a:lnTo>
                <a:lnTo>
                  <a:pt x="3841" y="2689"/>
                </a:lnTo>
                <a:lnTo>
                  <a:pt x="3816" y="2674"/>
                </a:lnTo>
                <a:lnTo>
                  <a:pt x="3796" y="2654"/>
                </a:lnTo>
                <a:lnTo>
                  <a:pt x="3781" y="2630"/>
                </a:lnTo>
                <a:lnTo>
                  <a:pt x="3770" y="2603"/>
                </a:lnTo>
                <a:lnTo>
                  <a:pt x="3767" y="2574"/>
                </a:lnTo>
                <a:lnTo>
                  <a:pt x="3767" y="1416"/>
                </a:lnTo>
                <a:lnTo>
                  <a:pt x="3770" y="1387"/>
                </a:lnTo>
                <a:lnTo>
                  <a:pt x="3781" y="1359"/>
                </a:lnTo>
                <a:lnTo>
                  <a:pt x="3796" y="1336"/>
                </a:lnTo>
                <a:lnTo>
                  <a:pt x="3816" y="1316"/>
                </a:lnTo>
                <a:lnTo>
                  <a:pt x="3841" y="1300"/>
                </a:lnTo>
                <a:lnTo>
                  <a:pt x="3868" y="1290"/>
                </a:lnTo>
                <a:lnTo>
                  <a:pt x="3897" y="1287"/>
                </a:lnTo>
                <a:close/>
                <a:moveTo>
                  <a:pt x="2079" y="258"/>
                </a:moveTo>
                <a:lnTo>
                  <a:pt x="2050" y="261"/>
                </a:lnTo>
                <a:lnTo>
                  <a:pt x="361" y="647"/>
                </a:lnTo>
                <a:lnTo>
                  <a:pt x="333" y="657"/>
                </a:lnTo>
                <a:lnTo>
                  <a:pt x="308" y="672"/>
                </a:lnTo>
                <a:lnTo>
                  <a:pt x="288" y="692"/>
                </a:lnTo>
                <a:lnTo>
                  <a:pt x="273" y="716"/>
                </a:lnTo>
                <a:lnTo>
                  <a:pt x="264" y="743"/>
                </a:lnTo>
                <a:lnTo>
                  <a:pt x="260" y="772"/>
                </a:lnTo>
                <a:lnTo>
                  <a:pt x="264" y="801"/>
                </a:lnTo>
                <a:lnTo>
                  <a:pt x="273" y="829"/>
                </a:lnTo>
                <a:lnTo>
                  <a:pt x="288" y="852"/>
                </a:lnTo>
                <a:lnTo>
                  <a:pt x="308" y="872"/>
                </a:lnTo>
                <a:lnTo>
                  <a:pt x="333" y="887"/>
                </a:lnTo>
                <a:lnTo>
                  <a:pt x="361" y="898"/>
                </a:lnTo>
                <a:lnTo>
                  <a:pt x="2050" y="1284"/>
                </a:lnTo>
                <a:lnTo>
                  <a:pt x="2079" y="1287"/>
                </a:lnTo>
                <a:lnTo>
                  <a:pt x="2107" y="1284"/>
                </a:lnTo>
                <a:lnTo>
                  <a:pt x="3796" y="898"/>
                </a:lnTo>
                <a:lnTo>
                  <a:pt x="3824" y="887"/>
                </a:lnTo>
                <a:lnTo>
                  <a:pt x="3848" y="872"/>
                </a:lnTo>
                <a:lnTo>
                  <a:pt x="3869" y="852"/>
                </a:lnTo>
                <a:lnTo>
                  <a:pt x="3884" y="829"/>
                </a:lnTo>
                <a:lnTo>
                  <a:pt x="3894" y="801"/>
                </a:lnTo>
                <a:lnTo>
                  <a:pt x="3897" y="772"/>
                </a:lnTo>
                <a:lnTo>
                  <a:pt x="3894" y="743"/>
                </a:lnTo>
                <a:lnTo>
                  <a:pt x="3884" y="716"/>
                </a:lnTo>
                <a:lnTo>
                  <a:pt x="3869" y="692"/>
                </a:lnTo>
                <a:lnTo>
                  <a:pt x="3848" y="672"/>
                </a:lnTo>
                <a:lnTo>
                  <a:pt x="3824" y="657"/>
                </a:lnTo>
                <a:lnTo>
                  <a:pt x="3796" y="647"/>
                </a:lnTo>
                <a:lnTo>
                  <a:pt x="2107" y="261"/>
                </a:lnTo>
                <a:lnTo>
                  <a:pt x="2079" y="258"/>
                </a:lnTo>
                <a:close/>
                <a:moveTo>
                  <a:pt x="2079" y="0"/>
                </a:moveTo>
                <a:lnTo>
                  <a:pt x="2079" y="0"/>
                </a:lnTo>
                <a:lnTo>
                  <a:pt x="2121" y="3"/>
                </a:lnTo>
                <a:lnTo>
                  <a:pt x="2165" y="10"/>
                </a:lnTo>
                <a:lnTo>
                  <a:pt x="3855" y="396"/>
                </a:lnTo>
                <a:lnTo>
                  <a:pt x="3906" y="412"/>
                </a:lnTo>
                <a:lnTo>
                  <a:pt x="3955" y="434"/>
                </a:lnTo>
                <a:lnTo>
                  <a:pt x="3998" y="462"/>
                </a:lnTo>
                <a:lnTo>
                  <a:pt x="4038" y="495"/>
                </a:lnTo>
                <a:lnTo>
                  <a:pt x="4072" y="531"/>
                </a:lnTo>
                <a:lnTo>
                  <a:pt x="4102" y="573"/>
                </a:lnTo>
                <a:lnTo>
                  <a:pt x="4126" y="619"/>
                </a:lnTo>
                <a:lnTo>
                  <a:pt x="4143" y="668"/>
                </a:lnTo>
                <a:lnTo>
                  <a:pt x="4154" y="719"/>
                </a:lnTo>
                <a:lnTo>
                  <a:pt x="4157" y="772"/>
                </a:lnTo>
                <a:lnTo>
                  <a:pt x="4154" y="827"/>
                </a:lnTo>
                <a:lnTo>
                  <a:pt x="4143" y="877"/>
                </a:lnTo>
                <a:lnTo>
                  <a:pt x="4126" y="925"/>
                </a:lnTo>
                <a:lnTo>
                  <a:pt x="4102" y="971"/>
                </a:lnTo>
                <a:lnTo>
                  <a:pt x="4072" y="1013"/>
                </a:lnTo>
                <a:lnTo>
                  <a:pt x="4038" y="1051"/>
                </a:lnTo>
                <a:lnTo>
                  <a:pt x="3998" y="1084"/>
                </a:lnTo>
                <a:lnTo>
                  <a:pt x="3955" y="1112"/>
                </a:lnTo>
                <a:lnTo>
                  <a:pt x="3906" y="1133"/>
                </a:lnTo>
                <a:lnTo>
                  <a:pt x="3855" y="1148"/>
                </a:lnTo>
                <a:lnTo>
                  <a:pt x="3508" y="1228"/>
                </a:lnTo>
                <a:lnTo>
                  <a:pt x="3508" y="2317"/>
                </a:lnTo>
                <a:lnTo>
                  <a:pt x="3506" y="2359"/>
                </a:lnTo>
                <a:lnTo>
                  <a:pt x="3499" y="2400"/>
                </a:lnTo>
                <a:lnTo>
                  <a:pt x="3489" y="2442"/>
                </a:lnTo>
                <a:lnTo>
                  <a:pt x="3474" y="2483"/>
                </a:lnTo>
                <a:lnTo>
                  <a:pt x="3454" y="2522"/>
                </a:lnTo>
                <a:lnTo>
                  <a:pt x="3430" y="2561"/>
                </a:lnTo>
                <a:lnTo>
                  <a:pt x="3401" y="2598"/>
                </a:lnTo>
                <a:lnTo>
                  <a:pt x="3367" y="2635"/>
                </a:lnTo>
                <a:lnTo>
                  <a:pt x="3328" y="2670"/>
                </a:lnTo>
                <a:lnTo>
                  <a:pt x="3284" y="2703"/>
                </a:lnTo>
                <a:lnTo>
                  <a:pt x="3236" y="2736"/>
                </a:lnTo>
                <a:lnTo>
                  <a:pt x="3181" y="2767"/>
                </a:lnTo>
                <a:lnTo>
                  <a:pt x="3122" y="2795"/>
                </a:lnTo>
                <a:lnTo>
                  <a:pt x="3056" y="2821"/>
                </a:lnTo>
                <a:lnTo>
                  <a:pt x="2985" y="2847"/>
                </a:lnTo>
                <a:lnTo>
                  <a:pt x="2909" y="2869"/>
                </a:lnTo>
                <a:lnTo>
                  <a:pt x="2826" y="2890"/>
                </a:lnTo>
                <a:lnTo>
                  <a:pt x="2738" y="2907"/>
                </a:lnTo>
                <a:lnTo>
                  <a:pt x="2645" y="2923"/>
                </a:lnTo>
                <a:lnTo>
                  <a:pt x="2543" y="2935"/>
                </a:lnTo>
                <a:lnTo>
                  <a:pt x="2437" y="2945"/>
                </a:lnTo>
                <a:lnTo>
                  <a:pt x="2323" y="2953"/>
                </a:lnTo>
                <a:lnTo>
                  <a:pt x="2204" y="2958"/>
                </a:lnTo>
                <a:lnTo>
                  <a:pt x="2079" y="2959"/>
                </a:lnTo>
                <a:lnTo>
                  <a:pt x="1952" y="2958"/>
                </a:lnTo>
                <a:lnTo>
                  <a:pt x="1833" y="2953"/>
                </a:lnTo>
                <a:lnTo>
                  <a:pt x="1721" y="2945"/>
                </a:lnTo>
                <a:lnTo>
                  <a:pt x="1613" y="2935"/>
                </a:lnTo>
                <a:lnTo>
                  <a:pt x="1514" y="2923"/>
                </a:lnTo>
                <a:lnTo>
                  <a:pt x="1419" y="2907"/>
                </a:lnTo>
                <a:lnTo>
                  <a:pt x="1331" y="2890"/>
                </a:lnTo>
                <a:lnTo>
                  <a:pt x="1249" y="2869"/>
                </a:lnTo>
                <a:lnTo>
                  <a:pt x="1172" y="2847"/>
                </a:lnTo>
                <a:lnTo>
                  <a:pt x="1102" y="2821"/>
                </a:lnTo>
                <a:lnTo>
                  <a:pt x="1036" y="2795"/>
                </a:lnTo>
                <a:lnTo>
                  <a:pt x="976" y="2767"/>
                </a:lnTo>
                <a:lnTo>
                  <a:pt x="922" y="2736"/>
                </a:lnTo>
                <a:lnTo>
                  <a:pt x="873" y="2703"/>
                </a:lnTo>
                <a:lnTo>
                  <a:pt x="829" y="2670"/>
                </a:lnTo>
                <a:lnTo>
                  <a:pt x="791" y="2635"/>
                </a:lnTo>
                <a:lnTo>
                  <a:pt x="756" y="2598"/>
                </a:lnTo>
                <a:lnTo>
                  <a:pt x="728" y="2561"/>
                </a:lnTo>
                <a:lnTo>
                  <a:pt x="704" y="2522"/>
                </a:lnTo>
                <a:lnTo>
                  <a:pt x="683" y="2483"/>
                </a:lnTo>
                <a:lnTo>
                  <a:pt x="669" y="2442"/>
                </a:lnTo>
                <a:lnTo>
                  <a:pt x="658" y="2400"/>
                </a:lnTo>
                <a:lnTo>
                  <a:pt x="651" y="2359"/>
                </a:lnTo>
                <a:lnTo>
                  <a:pt x="650" y="2317"/>
                </a:lnTo>
                <a:lnTo>
                  <a:pt x="650" y="1228"/>
                </a:lnTo>
                <a:lnTo>
                  <a:pt x="302" y="1148"/>
                </a:lnTo>
                <a:lnTo>
                  <a:pt x="251" y="1133"/>
                </a:lnTo>
                <a:lnTo>
                  <a:pt x="202" y="1112"/>
                </a:lnTo>
                <a:lnTo>
                  <a:pt x="159" y="1084"/>
                </a:lnTo>
                <a:lnTo>
                  <a:pt x="119" y="1051"/>
                </a:lnTo>
                <a:lnTo>
                  <a:pt x="84" y="1013"/>
                </a:lnTo>
                <a:lnTo>
                  <a:pt x="55" y="971"/>
                </a:lnTo>
                <a:lnTo>
                  <a:pt x="32" y="925"/>
                </a:lnTo>
                <a:lnTo>
                  <a:pt x="14" y="877"/>
                </a:lnTo>
                <a:lnTo>
                  <a:pt x="4" y="827"/>
                </a:lnTo>
                <a:lnTo>
                  <a:pt x="0" y="772"/>
                </a:lnTo>
                <a:lnTo>
                  <a:pt x="4" y="719"/>
                </a:lnTo>
                <a:lnTo>
                  <a:pt x="14" y="668"/>
                </a:lnTo>
                <a:lnTo>
                  <a:pt x="32" y="619"/>
                </a:lnTo>
                <a:lnTo>
                  <a:pt x="55" y="573"/>
                </a:lnTo>
                <a:lnTo>
                  <a:pt x="84" y="531"/>
                </a:lnTo>
                <a:lnTo>
                  <a:pt x="119" y="495"/>
                </a:lnTo>
                <a:lnTo>
                  <a:pt x="159" y="462"/>
                </a:lnTo>
                <a:lnTo>
                  <a:pt x="202" y="434"/>
                </a:lnTo>
                <a:lnTo>
                  <a:pt x="251" y="412"/>
                </a:lnTo>
                <a:lnTo>
                  <a:pt x="302" y="396"/>
                </a:lnTo>
                <a:lnTo>
                  <a:pt x="1991" y="10"/>
                </a:lnTo>
                <a:lnTo>
                  <a:pt x="2036" y="3"/>
                </a:lnTo>
                <a:lnTo>
                  <a:pt x="2079"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56"/>
                                        </p:tgtEl>
                                        <p:attrNameLst>
                                          <p:attrName>style.visibility</p:attrName>
                                        </p:attrNameLst>
                                      </p:cBhvr>
                                      <p:to>
                                        <p:strVal val="visible"/>
                                      </p:to>
                                    </p:set>
                                    <p:anim calcmode="lin" valueType="num">
                                      <p:cBhvr additive="base">
                                        <p:cTn dur="500"/>
                                        <p:tgtEl>
                                          <p:spTgt spid="55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4000"/>
                                        <p:tgtEl>
                                          <p:spTgt spid="538"/>
                                        </p:tgtEl>
                                      </p:cBhvr>
                                    </p:animEffect>
                                  </p:childTnLst>
                                </p:cTn>
                              </p:par>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500"/>
                                        <p:tgtEl>
                                          <p:spTgt spid="542"/>
                                        </p:tgtEl>
                                      </p:cBhvr>
                                    </p:animEffect>
                                  </p:childTnLst>
                                </p:cTn>
                              </p:par>
                              <p:par>
                                <p:cTn fill="hold" nodeType="withEffect" presetClass="entr" presetID="10" presetSubtype="0">
                                  <p:stCondLst>
                                    <p:cond delay="500"/>
                                  </p:stCondLst>
                                  <p:childTnLst>
                                    <p:set>
                                      <p:cBhvr>
                                        <p:cTn dur="1" fill="hold">
                                          <p:stCondLst>
                                            <p:cond delay="0"/>
                                          </p:stCondLst>
                                        </p:cTn>
                                        <p:tgtEl>
                                          <p:spTgt spid="561"/>
                                        </p:tgtEl>
                                        <p:attrNameLst>
                                          <p:attrName>style.visibility</p:attrName>
                                        </p:attrNameLst>
                                      </p:cBhvr>
                                      <p:to>
                                        <p:strVal val="visible"/>
                                      </p:to>
                                    </p:set>
                                    <p:animEffect filter="fade" transition="in">
                                      <p:cBhvr>
                                        <p:cTn dur="500"/>
                                        <p:tgtEl>
                                          <p:spTgt spid="561"/>
                                        </p:tgtEl>
                                      </p:cBhvr>
                                    </p:animEffect>
                                  </p:childTnLst>
                                </p:cTn>
                              </p:par>
                              <p:par>
                                <p:cTn fill="hold" nodeType="withEffect" presetClass="entr" presetID="2" presetSubtype="8">
                                  <p:stCondLst>
                                    <p:cond delay="200"/>
                                  </p:stCondLst>
                                  <p:childTnLst>
                                    <p:set>
                                      <p:cBhvr>
                                        <p:cTn dur="1" fill="hold">
                                          <p:stCondLst>
                                            <p:cond delay="0"/>
                                          </p:stCondLst>
                                        </p:cTn>
                                        <p:tgtEl>
                                          <p:spTgt spid="539"/>
                                        </p:tgtEl>
                                        <p:attrNameLst>
                                          <p:attrName>style.visibility</p:attrName>
                                        </p:attrNameLst>
                                      </p:cBhvr>
                                      <p:to>
                                        <p:strVal val="visible"/>
                                      </p:to>
                                    </p:set>
                                    <p:anim calcmode="lin" valueType="num">
                                      <p:cBhvr additive="base">
                                        <p:cTn dur="500"/>
                                        <p:tgtEl>
                                          <p:spTgt spid="539"/>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800"/>
                                  </p:stCondLst>
                                  <p:childTnLst>
                                    <p:set>
                                      <p:cBhvr>
                                        <p:cTn dur="1" fill="hold">
                                          <p:stCondLst>
                                            <p:cond delay="0"/>
                                          </p:stCondLst>
                                        </p:cTn>
                                        <p:tgtEl>
                                          <p:spTgt spid="548"/>
                                        </p:tgtEl>
                                        <p:attrNameLst>
                                          <p:attrName>style.visibility</p:attrName>
                                        </p:attrNameLst>
                                      </p:cBhvr>
                                      <p:to>
                                        <p:strVal val="visible"/>
                                      </p:to>
                                    </p:set>
                                  </p:childTnLst>
                                </p:cTn>
                              </p:par>
                              <p:par>
                                <p:cTn fill="hold" nodeType="withEffect" presetClass="entr" presetID="2" presetSubtype="2">
                                  <p:stCondLst>
                                    <p:cond delay="1000"/>
                                  </p:stCondLst>
                                  <p:childTnLst>
                                    <p:set>
                                      <p:cBhvr>
                                        <p:cTn dur="1" fill="hold">
                                          <p:stCondLst>
                                            <p:cond delay="0"/>
                                          </p:stCondLst>
                                        </p:cTn>
                                        <p:tgtEl>
                                          <p:spTgt spid="549"/>
                                        </p:tgtEl>
                                        <p:attrNameLst>
                                          <p:attrName>style.visibility</p:attrName>
                                        </p:attrNameLst>
                                      </p:cBhvr>
                                      <p:to>
                                        <p:strVal val="visible"/>
                                      </p:to>
                                    </p:set>
                                    <p:anim calcmode="lin" valueType="num">
                                      <p:cBhvr additive="base">
                                        <p:cTn dur="500"/>
                                        <p:tgtEl>
                                          <p:spTgt spid="549"/>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1500"/>
                                  </p:stCondLst>
                                  <p:childTnLst>
                                    <p:set>
                                      <p:cBhvr>
                                        <p:cTn dur="1" fill="hold">
                                          <p:stCondLst>
                                            <p:cond delay="0"/>
                                          </p:stCondLst>
                                        </p:cTn>
                                        <p:tgtEl>
                                          <p:spTgt spid="552"/>
                                        </p:tgtEl>
                                        <p:attrNameLst>
                                          <p:attrName>style.visibility</p:attrName>
                                        </p:attrNameLst>
                                      </p:cBhvr>
                                      <p:to>
                                        <p:strVal val="visible"/>
                                      </p:to>
                                    </p:set>
                                  </p:childTnLst>
                                </p:cTn>
                              </p:par>
                              <p:par>
                                <p:cTn fill="hold" nodeType="withEffect" presetClass="entr" presetID="2" presetSubtype="8">
                                  <p:stCondLst>
                                    <p:cond delay="1000"/>
                                  </p:stCondLst>
                                  <p:childTnLst>
                                    <p:set>
                                      <p:cBhvr>
                                        <p:cTn dur="1" fill="hold">
                                          <p:stCondLst>
                                            <p:cond delay="0"/>
                                          </p:stCondLst>
                                        </p:cTn>
                                        <p:tgtEl>
                                          <p:spTgt spid="555"/>
                                        </p:tgtEl>
                                        <p:attrNameLst>
                                          <p:attrName>style.visibility</p:attrName>
                                        </p:attrNameLst>
                                      </p:cBhvr>
                                      <p:to>
                                        <p:strVal val="visible"/>
                                      </p:to>
                                    </p:set>
                                    <p:anim calcmode="lin" valueType="num">
                                      <p:cBhvr additive="base">
                                        <p:cTn dur="500"/>
                                        <p:tgtEl>
                                          <p:spTgt spid="555"/>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1250"/>
                                  </p:stCondLst>
                                  <p:childTnLst>
                                    <p:set>
                                      <p:cBhvr>
                                        <p:cTn dur="1" fill="hold">
                                          <p:stCondLst>
                                            <p:cond delay="0"/>
                                          </p:stCondLst>
                                        </p:cTn>
                                        <p:tgtEl>
                                          <p:spTgt spid="543"/>
                                        </p:tgtEl>
                                        <p:attrNameLst>
                                          <p:attrName>style.visibility</p:attrName>
                                        </p:attrNameLst>
                                      </p:cBhvr>
                                      <p:to>
                                        <p:strVal val="visible"/>
                                      </p:to>
                                    </p:set>
                                    <p:anim calcmode="lin" valueType="num">
                                      <p:cBhvr additive="base">
                                        <p:cTn dur="500"/>
                                        <p:tgtEl>
                                          <p:spTgt spid="543"/>
                                        </p:tgtEl>
                                        <p:attrNameLst>
                                          <p:attrName>ppt_w</p:attrName>
                                        </p:attrNameLst>
                                      </p:cBhvr>
                                      <p:tavLst>
                                        <p:tav fmla="" tm="0">
                                          <p:val>
                                            <p:strVal val="0"/>
                                          </p:val>
                                        </p:tav>
                                        <p:tav fmla="" tm="100000">
                                          <p:val>
                                            <p:strVal val="#ppt_w"/>
                                          </p:val>
                                        </p:tav>
                                      </p:tavLst>
                                    </p:anim>
                                    <p:anim calcmode="lin" valueType="num">
                                      <p:cBhvr additive="base">
                                        <p:cTn dur="500"/>
                                        <p:tgtEl>
                                          <p:spTgt spid="543"/>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1500"/>
                                  </p:stCondLst>
                                  <p:childTnLst>
                                    <p:set>
                                      <p:cBhvr>
                                        <p:cTn dur="1" fill="hold">
                                          <p:stCondLst>
                                            <p:cond delay="0"/>
                                          </p:stCondLst>
                                        </p:cTn>
                                        <p:tgtEl>
                                          <p:spTgt spid="540"/>
                                        </p:tgtEl>
                                        <p:attrNameLst>
                                          <p:attrName>style.visibility</p:attrName>
                                        </p:attrNameLst>
                                      </p:cBhvr>
                                      <p:to>
                                        <p:strVal val="visible"/>
                                      </p:to>
                                    </p:set>
                                    <p:anim calcmode="lin" valueType="num">
                                      <p:cBhvr additive="base">
                                        <p:cTn dur="500"/>
                                        <p:tgtEl>
                                          <p:spTgt spid="5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000"/>
                                  </p:stCondLst>
                                  <p:childTnLst>
                                    <p:set>
                                      <p:cBhvr>
                                        <p:cTn dur="1" fill="hold">
                                          <p:stCondLst>
                                            <p:cond delay="0"/>
                                          </p:stCondLst>
                                        </p:cTn>
                                        <p:tgtEl>
                                          <p:spTgt spid="541"/>
                                        </p:tgtEl>
                                        <p:attrNameLst>
                                          <p:attrName>style.visibility</p:attrName>
                                        </p:attrNameLst>
                                      </p:cBhvr>
                                      <p:to>
                                        <p:strVal val="visible"/>
                                      </p:to>
                                    </p:set>
                                    <p:anim calcmode="lin" valueType="num">
                                      <p:cBhvr additive="base">
                                        <p:cTn dur="500"/>
                                        <p:tgtEl>
                                          <p:spTgt spid="54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566" name="Shape 566"/>
        <p:cNvGrpSpPr/>
        <p:nvPr/>
      </p:nvGrpSpPr>
      <p:grpSpPr>
        <a:xfrm>
          <a:off x="0" y="0"/>
          <a:ext cx="0" cy="0"/>
          <a:chOff x="0" y="0"/>
          <a:chExt cx="0" cy="0"/>
        </a:xfrm>
      </p:grpSpPr>
      <p:cxnSp>
        <p:nvCxnSpPr>
          <p:cNvPr id="567" name="Google Shape;567;p24"/>
          <p:cNvCxnSpPr/>
          <p:nvPr/>
        </p:nvCxnSpPr>
        <p:spPr>
          <a:xfrm>
            <a:off x="2834506" y="0"/>
            <a:ext cx="0" cy="6858000"/>
          </a:xfrm>
          <a:prstGeom prst="straightConnector1">
            <a:avLst/>
          </a:prstGeom>
          <a:noFill/>
          <a:ln cap="flat" cmpd="sng" w="12700">
            <a:solidFill>
              <a:schemeClr val="lt1"/>
            </a:solidFill>
            <a:prstDash val="solid"/>
            <a:miter lim="800000"/>
            <a:headEnd len="sm" w="sm" type="none"/>
            <a:tailEnd len="sm" w="sm" type="none"/>
          </a:ln>
        </p:spPr>
      </p:cxnSp>
      <p:sp>
        <p:nvSpPr>
          <p:cNvPr id="568" name="Google Shape;568;p24"/>
          <p:cNvSpPr txBox="1"/>
          <p:nvPr/>
        </p:nvSpPr>
        <p:spPr>
          <a:xfrm>
            <a:off x="857408" y="1192612"/>
            <a:ext cx="1170940" cy="3073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Xây dựng</a:t>
            </a:r>
            <a:endParaRPr b="1" sz="2000">
              <a:solidFill>
                <a:schemeClr val="lt1"/>
              </a:solidFill>
              <a:latin typeface="Calibri"/>
              <a:ea typeface="Calibri"/>
              <a:cs typeface="Calibri"/>
              <a:sym typeface="Calibri"/>
            </a:endParaRPr>
          </a:p>
        </p:txBody>
      </p:sp>
      <p:grpSp>
        <p:nvGrpSpPr>
          <p:cNvPr id="569" name="Google Shape;569;p24"/>
          <p:cNvGrpSpPr/>
          <p:nvPr/>
        </p:nvGrpSpPr>
        <p:grpSpPr>
          <a:xfrm>
            <a:off x="2510032" y="1070066"/>
            <a:ext cx="648000" cy="648000"/>
            <a:chOff x="2510032" y="1070066"/>
            <a:chExt cx="648000" cy="648000"/>
          </a:xfrm>
        </p:grpSpPr>
        <p:sp>
          <p:nvSpPr>
            <p:cNvPr id="570" name="Google Shape;570;p24"/>
            <p:cNvSpPr/>
            <p:nvPr/>
          </p:nvSpPr>
          <p:spPr>
            <a:xfrm>
              <a:off x="2510032" y="1070066"/>
              <a:ext cx="648000" cy="648000"/>
            </a:xfrm>
            <a:prstGeom prst="ellipse">
              <a:avLst/>
            </a:prstGeom>
            <a:gradFill>
              <a:gsLst>
                <a:gs pos="0">
                  <a:srgbClr val="FF8F68"/>
                </a:gs>
                <a:gs pos="100000">
                  <a:srgbClr val="EC354A"/>
                </a:gs>
              </a:gsLst>
              <a:lin ang="2700000" scaled="0"/>
            </a:gradFill>
            <a:ln>
              <a:noFill/>
            </a:ln>
            <a:effectLst>
              <a:outerShdw blurRad="152400" rotWithShape="0" algn="t" dir="2700000" dist="762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14864"/>
                </a:solidFill>
                <a:latin typeface="Calibri"/>
                <a:ea typeface="Calibri"/>
                <a:cs typeface="Calibri"/>
                <a:sym typeface="Calibri"/>
              </a:endParaRPr>
            </a:p>
          </p:txBody>
        </p:sp>
        <p:sp>
          <p:nvSpPr>
            <p:cNvPr id="571" name="Google Shape;571;p24"/>
            <p:cNvSpPr/>
            <p:nvPr/>
          </p:nvSpPr>
          <p:spPr>
            <a:xfrm>
              <a:off x="2686432" y="1287979"/>
              <a:ext cx="295200" cy="212174"/>
            </a:xfrm>
            <a:custGeom>
              <a:rect b="b" l="l" r="r" t="t"/>
              <a:pathLst>
                <a:path extrusionOk="0" h="184" w="256">
                  <a:moveTo>
                    <a:pt x="208" y="66"/>
                  </a:moveTo>
                  <a:lnTo>
                    <a:pt x="208" y="66"/>
                  </a:lnTo>
                  <a:lnTo>
                    <a:pt x="204" y="52"/>
                  </a:lnTo>
                  <a:lnTo>
                    <a:pt x="200" y="40"/>
                  </a:lnTo>
                  <a:lnTo>
                    <a:pt x="194" y="28"/>
                  </a:lnTo>
                  <a:lnTo>
                    <a:pt x="184" y="18"/>
                  </a:lnTo>
                  <a:lnTo>
                    <a:pt x="174" y="10"/>
                  </a:lnTo>
                  <a:lnTo>
                    <a:pt x="162" y="6"/>
                  </a:lnTo>
                  <a:lnTo>
                    <a:pt x="150" y="2"/>
                  </a:lnTo>
                  <a:lnTo>
                    <a:pt x="136" y="0"/>
                  </a:lnTo>
                  <a:lnTo>
                    <a:pt x="136" y="0"/>
                  </a:lnTo>
                  <a:lnTo>
                    <a:pt x="126" y="0"/>
                  </a:lnTo>
                  <a:lnTo>
                    <a:pt x="116" y="4"/>
                  </a:lnTo>
                  <a:lnTo>
                    <a:pt x="106" y="6"/>
                  </a:lnTo>
                  <a:lnTo>
                    <a:pt x="96" y="12"/>
                  </a:lnTo>
                  <a:lnTo>
                    <a:pt x="88" y="18"/>
                  </a:lnTo>
                  <a:lnTo>
                    <a:pt x="82" y="24"/>
                  </a:lnTo>
                  <a:lnTo>
                    <a:pt x="76" y="32"/>
                  </a:lnTo>
                  <a:lnTo>
                    <a:pt x="70" y="42"/>
                  </a:lnTo>
                  <a:lnTo>
                    <a:pt x="70" y="42"/>
                  </a:lnTo>
                  <a:lnTo>
                    <a:pt x="60" y="40"/>
                  </a:lnTo>
                  <a:lnTo>
                    <a:pt x="60" y="40"/>
                  </a:lnTo>
                  <a:lnTo>
                    <a:pt x="52" y="40"/>
                  </a:lnTo>
                  <a:lnTo>
                    <a:pt x="46" y="42"/>
                  </a:lnTo>
                  <a:lnTo>
                    <a:pt x="40" y="46"/>
                  </a:lnTo>
                  <a:lnTo>
                    <a:pt x="34" y="50"/>
                  </a:lnTo>
                  <a:lnTo>
                    <a:pt x="30" y="56"/>
                  </a:lnTo>
                  <a:lnTo>
                    <a:pt x="26" y="62"/>
                  </a:lnTo>
                  <a:lnTo>
                    <a:pt x="24" y="68"/>
                  </a:lnTo>
                  <a:lnTo>
                    <a:pt x="24" y="76"/>
                  </a:lnTo>
                  <a:lnTo>
                    <a:pt x="24" y="76"/>
                  </a:lnTo>
                  <a:lnTo>
                    <a:pt x="26" y="88"/>
                  </a:lnTo>
                  <a:lnTo>
                    <a:pt x="26" y="88"/>
                  </a:lnTo>
                  <a:lnTo>
                    <a:pt x="16" y="96"/>
                  </a:lnTo>
                  <a:lnTo>
                    <a:pt x="8" y="106"/>
                  </a:lnTo>
                  <a:lnTo>
                    <a:pt x="2" y="118"/>
                  </a:lnTo>
                  <a:lnTo>
                    <a:pt x="0" y="132"/>
                  </a:lnTo>
                  <a:lnTo>
                    <a:pt x="0" y="132"/>
                  </a:lnTo>
                  <a:lnTo>
                    <a:pt x="2" y="142"/>
                  </a:lnTo>
                  <a:lnTo>
                    <a:pt x="4" y="152"/>
                  </a:lnTo>
                  <a:lnTo>
                    <a:pt x="8" y="162"/>
                  </a:lnTo>
                  <a:lnTo>
                    <a:pt x="16" y="168"/>
                  </a:lnTo>
                  <a:lnTo>
                    <a:pt x="22" y="176"/>
                  </a:lnTo>
                  <a:lnTo>
                    <a:pt x="32" y="180"/>
                  </a:lnTo>
                  <a:lnTo>
                    <a:pt x="42" y="182"/>
                  </a:lnTo>
                  <a:lnTo>
                    <a:pt x="52" y="184"/>
                  </a:lnTo>
                  <a:lnTo>
                    <a:pt x="52" y="184"/>
                  </a:lnTo>
                  <a:lnTo>
                    <a:pt x="196" y="184"/>
                  </a:lnTo>
                  <a:lnTo>
                    <a:pt x="196" y="184"/>
                  </a:lnTo>
                  <a:lnTo>
                    <a:pt x="196" y="184"/>
                  </a:lnTo>
                  <a:lnTo>
                    <a:pt x="208" y="182"/>
                  </a:lnTo>
                  <a:lnTo>
                    <a:pt x="220" y="180"/>
                  </a:lnTo>
                  <a:lnTo>
                    <a:pt x="230" y="174"/>
                  </a:lnTo>
                  <a:lnTo>
                    <a:pt x="238" y="166"/>
                  </a:lnTo>
                  <a:lnTo>
                    <a:pt x="246" y="158"/>
                  </a:lnTo>
                  <a:lnTo>
                    <a:pt x="252" y="148"/>
                  </a:lnTo>
                  <a:lnTo>
                    <a:pt x="254" y="136"/>
                  </a:lnTo>
                  <a:lnTo>
                    <a:pt x="256" y="124"/>
                  </a:lnTo>
                  <a:lnTo>
                    <a:pt x="256" y="124"/>
                  </a:lnTo>
                  <a:lnTo>
                    <a:pt x="256" y="114"/>
                  </a:lnTo>
                  <a:lnTo>
                    <a:pt x="252" y="104"/>
                  </a:lnTo>
                  <a:lnTo>
                    <a:pt x="248" y="94"/>
                  </a:lnTo>
                  <a:lnTo>
                    <a:pt x="242" y="86"/>
                  </a:lnTo>
                  <a:lnTo>
                    <a:pt x="234" y="78"/>
                  </a:lnTo>
                  <a:lnTo>
                    <a:pt x="226" y="72"/>
                  </a:lnTo>
                  <a:lnTo>
                    <a:pt x="218" y="68"/>
                  </a:lnTo>
                  <a:lnTo>
                    <a:pt x="208" y="66"/>
                  </a:lnTo>
                  <a:close/>
                  <a:moveTo>
                    <a:pt x="196" y="168"/>
                  </a:moveTo>
                  <a:lnTo>
                    <a:pt x="196" y="168"/>
                  </a:lnTo>
                  <a:lnTo>
                    <a:pt x="52" y="168"/>
                  </a:lnTo>
                  <a:lnTo>
                    <a:pt x="52" y="168"/>
                  </a:lnTo>
                  <a:lnTo>
                    <a:pt x="44" y="168"/>
                  </a:lnTo>
                  <a:lnTo>
                    <a:pt x="38" y="166"/>
                  </a:lnTo>
                  <a:lnTo>
                    <a:pt x="32" y="162"/>
                  </a:lnTo>
                  <a:lnTo>
                    <a:pt x="26" y="158"/>
                  </a:lnTo>
                  <a:lnTo>
                    <a:pt x="22" y="152"/>
                  </a:lnTo>
                  <a:lnTo>
                    <a:pt x="18" y="146"/>
                  </a:lnTo>
                  <a:lnTo>
                    <a:pt x="16" y="140"/>
                  </a:lnTo>
                  <a:lnTo>
                    <a:pt x="16" y="132"/>
                  </a:lnTo>
                  <a:lnTo>
                    <a:pt x="16" y="132"/>
                  </a:lnTo>
                  <a:lnTo>
                    <a:pt x="18" y="122"/>
                  </a:lnTo>
                  <a:lnTo>
                    <a:pt x="20" y="114"/>
                  </a:lnTo>
                  <a:lnTo>
                    <a:pt x="26" y="106"/>
                  </a:lnTo>
                  <a:lnTo>
                    <a:pt x="34" y="102"/>
                  </a:lnTo>
                  <a:lnTo>
                    <a:pt x="34" y="102"/>
                  </a:lnTo>
                  <a:lnTo>
                    <a:pt x="40" y="98"/>
                  </a:lnTo>
                  <a:lnTo>
                    <a:pt x="44" y="94"/>
                  </a:lnTo>
                  <a:lnTo>
                    <a:pt x="44" y="90"/>
                  </a:lnTo>
                  <a:lnTo>
                    <a:pt x="42" y="82"/>
                  </a:lnTo>
                  <a:lnTo>
                    <a:pt x="42" y="82"/>
                  </a:lnTo>
                  <a:lnTo>
                    <a:pt x="40" y="76"/>
                  </a:lnTo>
                  <a:lnTo>
                    <a:pt x="40" y="76"/>
                  </a:lnTo>
                  <a:lnTo>
                    <a:pt x="42" y="68"/>
                  </a:lnTo>
                  <a:lnTo>
                    <a:pt x="46" y="62"/>
                  </a:lnTo>
                  <a:lnTo>
                    <a:pt x="52" y="58"/>
                  </a:lnTo>
                  <a:lnTo>
                    <a:pt x="60" y="56"/>
                  </a:lnTo>
                  <a:lnTo>
                    <a:pt x="60" y="56"/>
                  </a:lnTo>
                  <a:lnTo>
                    <a:pt x="64" y="56"/>
                  </a:lnTo>
                  <a:lnTo>
                    <a:pt x="70" y="58"/>
                  </a:lnTo>
                  <a:lnTo>
                    <a:pt x="70" y="58"/>
                  </a:lnTo>
                  <a:lnTo>
                    <a:pt x="76" y="60"/>
                  </a:lnTo>
                  <a:lnTo>
                    <a:pt x="80" y="58"/>
                  </a:lnTo>
                  <a:lnTo>
                    <a:pt x="82" y="54"/>
                  </a:lnTo>
                  <a:lnTo>
                    <a:pt x="86" y="48"/>
                  </a:lnTo>
                  <a:lnTo>
                    <a:pt x="86" y="48"/>
                  </a:lnTo>
                  <a:lnTo>
                    <a:pt x="94" y="36"/>
                  </a:lnTo>
                  <a:lnTo>
                    <a:pt x="106" y="24"/>
                  </a:lnTo>
                  <a:lnTo>
                    <a:pt x="120" y="18"/>
                  </a:lnTo>
                  <a:lnTo>
                    <a:pt x="136" y="16"/>
                  </a:lnTo>
                  <a:lnTo>
                    <a:pt x="136" y="16"/>
                  </a:lnTo>
                  <a:lnTo>
                    <a:pt x="146" y="16"/>
                  </a:lnTo>
                  <a:lnTo>
                    <a:pt x="156" y="20"/>
                  </a:lnTo>
                  <a:lnTo>
                    <a:pt x="166" y="24"/>
                  </a:lnTo>
                  <a:lnTo>
                    <a:pt x="174" y="30"/>
                  </a:lnTo>
                  <a:lnTo>
                    <a:pt x="180" y="38"/>
                  </a:lnTo>
                  <a:lnTo>
                    <a:pt x="186" y="46"/>
                  </a:lnTo>
                  <a:lnTo>
                    <a:pt x="190" y="56"/>
                  </a:lnTo>
                  <a:lnTo>
                    <a:pt x="192" y="66"/>
                  </a:lnTo>
                  <a:lnTo>
                    <a:pt x="192" y="66"/>
                  </a:lnTo>
                  <a:lnTo>
                    <a:pt x="192" y="74"/>
                  </a:lnTo>
                  <a:lnTo>
                    <a:pt x="194" y="78"/>
                  </a:lnTo>
                  <a:lnTo>
                    <a:pt x="198" y="80"/>
                  </a:lnTo>
                  <a:lnTo>
                    <a:pt x="204" y="80"/>
                  </a:lnTo>
                  <a:lnTo>
                    <a:pt x="204" y="80"/>
                  </a:lnTo>
                  <a:lnTo>
                    <a:pt x="212" y="82"/>
                  </a:lnTo>
                  <a:lnTo>
                    <a:pt x="218" y="86"/>
                  </a:lnTo>
                  <a:lnTo>
                    <a:pt x="224" y="90"/>
                  </a:lnTo>
                  <a:lnTo>
                    <a:pt x="230" y="96"/>
                  </a:lnTo>
                  <a:lnTo>
                    <a:pt x="234" y="102"/>
                  </a:lnTo>
                  <a:lnTo>
                    <a:pt x="238" y="108"/>
                  </a:lnTo>
                  <a:lnTo>
                    <a:pt x="240" y="116"/>
                  </a:lnTo>
                  <a:lnTo>
                    <a:pt x="240" y="124"/>
                  </a:lnTo>
                  <a:lnTo>
                    <a:pt x="240" y="124"/>
                  </a:lnTo>
                  <a:lnTo>
                    <a:pt x="240" y="132"/>
                  </a:lnTo>
                  <a:lnTo>
                    <a:pt x="236" y="142"/>
                  </a:lnTo>
                  <a:lnTo>
                    <a:pt x="232" y="148"/>
                  </a:lnTo>
                  <a:lnTo>
                    <a:pt x="228" y="156"/>
                  </a:lnTo>
                  <a:lnTo>
                    <a:pt x="220" y="160"/>
                  </a:lnTo>
                  <a:lnTo>
                    <a:pt x="214" y="164"/>
                  </a:lnTo>
                  <a:lnTo>
                    <a:pt x="204" y="168"/>
                  </a:lnTo>
                  <a:lnTo>
                    <a:pt x="196" y="16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72" name="Google Shape;572;p24"/>
          <p:cNvSpPr txBox="1"/>
          <p:nvPr/>
        </p:nvSpPr>
        <p:spPr>
          <a:xfrm flipH="1">
            <a:off x="3639820" y="848995"/>
            <a:ext cx="8114665" cy="147701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US" sz="1600">
                <a:solidFill>
                  <a:schemeClr val="lt1"/>
                </a:solidFill>
                <a:latin typeface="Calibri"/>
                <a:ea typeface="Calibri"/>
                <a:cs typeface="Calibri"/>
                <a:sym typeface="Calibri"/>
              </a:rPr>
              <a:t>-Sau khi epochs 15 lần mô hình của này đã đạt đến độ chính xác ổn định lên đến ~95% trên tập training set.</a:t>
            </a:r>
            <a:endParaRPr b="1" sz="16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1600">
                <a:solidFill>
                  <a:schemeClr val="lt1"/>
                </a:solidFill>
                <a:latin typeface="Calibri"/>
                <a:ea typeface="Calibri"/>
                <a:cs typeface="Calibri"/>
                <a:sym typeface="Calibri"/>
              </a:rPr>
              <a:t>-Sau đó em Sử dụng thư viện matplotlib để vẽ biểu đồ tương quan giữa độ chính xác và sự mất mát.</a:t>
            </a:r>
            <a:endParaRPr sz="1600">
              <a:solidFill>
                <a:schemeClr val="lt1"/>
              </a:solidFill>
              <a:latin typeface="Calibri"/>
              <a:ea typeface="Calibri"/>
              <a:cs typeface="Calibri"/>
              <a:sym typeface="Calibri"/>
            </a:endParaRPr>
          </a:p>
        </p:txBody>
      </p:sp>
      <p:grpSp>
        <p:nvGrpSpPr>
          <p:cNvPr id="573" name="Google Shape;573;p24"/>
          <p:cNvGrpSpPr/>
          <p:nvPr/>
        </p:nvGrpSpPr>
        <p:grpSpPr>
          <a:xfrm>
            <a:off x="3525006" y="2419387"/>
            <a:ext cx="4142740" cy="4177030"/>
            <a:chOff x="3686931" y="3006127"/>
            <a:chExt cx="4142740" cy="4177030"/>
          </a:xfrm>
        </p:grpSpPr>
        <p:sp>
          <p:nvSpPr>
            <p:cNvPr id="574" name="Google Shape;574;p24"/>
            <p:cNvSpPr/>
            <p:nvPr/>
          </p:nvSpPr>
          <p:spPr>
            <a:xfrm>
              <a:off x="3686931" y="3006127"/>
              <a:ext cx="4111625" cy="4177030"/>
            </a:xfrm>
            <a:prstGeom prst="roundRect">
              <a:avLst>
                <a:gd fmla="val 8654" name="adj"/>
              </a:avLst>
            </a:prstGeom>
            <a:solidFill>
              <a:srgbClr val="4458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14864"/>
                </a:solidFill>
                <a:latin typeface="Calibri"/>
                <a:ea typeface="Calibri"/>
                <a:cs typeface="Calibri"/>
                <a:sym typeface="Calibri"/>
              </a:endParaRPr>
            </a:p>
          </p:txBody>
        </p:sp>
        <p:sp>
          <p:nvSpPr>
            <p:cNvPr id="575" name="Google Shape;575;p24"/>
            <p:cNvSpPr txBox="1"/>
            <p:nvPr/>
          </p:nvSpPr>
          <p:spPr>
            <a:xfrm flipH="1">
              <a:off x="3915531" y="3163607"/>
              <a:ext cx="3914140" cy="3923665"/>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plt.figure(0)</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plt.plot(history.history['accuracy'], label='training accuracy')</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plt.plot(history.history['val_accuracy'], label='val accuracy')</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plt.title('Accuracy')</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plt.xlabel('epochs')</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plt.ylabel('accuracy')</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plt.legend()</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plt.show()</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 </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plt.figure(1)</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plt.plot(history.history['loss'], label='training loss')</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plt.plot(history.history['val_loss'], label='val loss')</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plt.title('Loss')</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plt.xlabel('epochs')</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plt.ylabel('loss')</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plt.legend()</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plt.show()</a:t>
              </a:r>
              <a:endParaRPr sz="1200">
                <a:solidFill>
                  <a:schemeClr val="lt1"/>
                </a:solidFill>
                <a:latin typeface="Calibri"/>
                <a:ea typeface="Calibri"/>
                <a:cs typeface="Calibri"/>
                <a:sym typeface="Calibri"/>
              </a:endParaRPr>
            </a:p>
          </p:txBody>
        </p:sp>
      </p:grpSp>
      <p:grpSp>
        <p:nvGrpSpPr>
          <p:cNvPr id="576" name="Google Shape;576;p24"/>
          <p:cNvGrpSpPr/>
          <p:nvPr/>
        </p:nvGrpSpPr>
        <p:grpSpPr>
          <a:xfrm>
            <a:off x="2510667" y="2655026"/>
            <a:ext cx="648000" cy="648000"/>
            <a:chOff x="2510032" y="1070066"/>
            <a:chExt cx="648000" cy="648000"/>
          </a:xfrm>
        </p:grpSpPr>
        <p:sp>
          <p:nvSpPr>
            <p:cNvPr id="577" name="Google Shape;577;p24"/>
            <p:cNvSpPr/>
            <p:nvPr/>
          </p:nvSpPr>
          <p:spPr>
            <a:xfrm>
              <a:off x="2510032" y="1070066"/>
              <a:ext cx="648000" cy="648000"/>
            </a:xfrm>
            <a:prstGeom prst="ellipse">
              <a:avLst/>
            </a:prstGeom>
            <a:gradFill>
              <a:gsLst>
                <a:gs pos="0">
                  <a:srgbClr val="FF8F68"/>
                </a:gs>
                <a:gs pos="100000">
                  <a:srgbClr val="EC354A"/>
                </a:gs>
              </a:gsLst>
              <a:lin ang="2700000" scaled="0"/>
            </a:gradFill>
            <a:ln>
              <a:noFill/>
            </a:ln>
            <a:effectLst>
              <a:outerShdw blurRad="152400" rotWithShape="0" algn="t" dir="2700000" dist="762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14864"/>
                </a:solidFill>
                <a:latin typeface="Calibri"/>
                <a:ea typeface="Calibri"/>
                <a:cs typeface="Calibri"/>
                <a:sym typeface="Calibri"/>
              </a:endParaRPr>
            </a:p>
          </p:txBody>
        </p:sp>
        <p:sp>
          <p:nvSpPr>
            <p:cNvPr id="578" name="Google Shape;578;p24"/>
            <p:cNvSpPr/>
            <p:nvPr/>
          </p:nvSpPr>
          <p:spPr>
            <a:xfrm>
              <a:off x="2686432" y="1287979"/>
              <a:ext cx="295200" cy="212174"/>
            </a:xfrm>
            <a:custGeom>
              <a:rect b="b" l="l" r="r" t="t"/>
              <a:pathLst>
                <a:path extrusionOk="0" h="184" w="256">
                  <a:moveTo>
                    <a:pt x="208" y="66"/>
                  </a:moveTo>
                  <a:lnTo>
                    <a:pt x="208" y="66"/>
                  </a:lnTo>
                  <a:lnTo>
                    <a:pt x="204" y="52"/>
                  </a:lnTo>
                  <a:lnTo>
                    <a:pt x="200" y="40"/>
                  </a:lnTo>
                  <a:lnTo>
                    <a:pt x="194" y="28"/>
                  </a:lnTo>
                  <a:lnTo>
                    <a:pt x="184" y="18"/>
                  </a:lnTo>
                  <a:lnTo>
                    <a:pt x="174" y="10"/>
                  </a:lnTo>
                  <a:lnTo>
                    <a:pt x="162" y="6"/>
                  </a:lnTo>
                  <a:lnTo>
                    <a:pt x="150" y="2"/>
                  </a:lnTo>
                  <a:lnTo>
                    <a:pt x="136" y="0"/>
                  </a:lnTo>
                  <a:lnTo>
                    <a:pt x="136" y="0"/>
                  </a:lnTo>
                  <a:lnTo>
                    <a:pt x="126" y="0"/>
                  </a:lnTo>
                  <a:lnTo>
                    <a:pt x="116" y="4"/>
                  </a:lnTo>
                  <a:lnTo>
                    <a:pt x="106" y="6"/>
                  </a:lnTo>
                  <a:lnTo>
                    <a:pt x="96" y="12"/>
                  </a:lnTo>
                  <a:lnTo>
                    <a:pt x="88" y="18"/>
                  </a:lnTo>
                  <a:lnTo>
                    <a:pt x="82" y="24"/>
                  </a:lnTo>
                  <a:lnTo>
                    <a:pt x="76" y="32"/>
                  </a:lnTo>
                  <a:lnTo>
                    <a:pt x="70" y="42"/>
                  </a:lnTo>
                  <a:lnTo>
                    <a:pt x="70" y="42"/>
                  </a:lnTo>
                  <a:lnTo>
                    <a:pt x="60" y="40"/>
                  </a:lnTo>
                  <a:lnTo>
                    <a:pt x="60" y="40"/>
                  </a:lnTo>
                  <a:lnTo>
                    <a:pt x="52" y="40"/>
                  </a:lnTo>
                  <a:lnTo>
                    <a:pt x="46" y="42"/>
                  </a:lnTo>
                  <a:lnTo>
                    <a:pt x="40" y="46"/>
                  </a:lnTo>
                  <a:lnTo>
                    <a:pt x="34" y="50"/>
                  </a:lnTo>
                  <a:lnTo>
                    <a:pt x="30" y="56"/>
                  </a:lnTo>
                  <a:lnTo>
                    <a:pt x="26" y="62"/>
                  </a:lnTo>
                  <a:lnTo>
                    <a:pt x="24" y="68"/>
                  </a:lnTo>
                  <a:lnTo>
                    <a:pt x="24" y="76"/>
                  </a:lnTo>
                  <a:lnTo>
                    <a:pt x="24" y="76"/>
                  </a:lnTo>
                  <a:lnTo>
                    <a:pt x="26" y="88"/>
                  </a:lnTo>
                  <a:lnTo>
                    <a:pt x="26" y="88"/>
                  </a:lnTo>
                  <a:lnTo>
                    <a:pt x="16" y="96"/>
                  </a:lnTo>
                  <a:lnTo>
                    <a:pt x="8" y="106"/>
                  </a:lnTo>
                  <a:lnTo>
                    <a:pt x="2" y="118"/>
                  </a:lnTo>
                  <a:lnTo>
                    <a:pt x="0" y="132"/>
                  </a:lnTo>
                  <a:lnTo>
                    <a:pt x="0" y="132"/>
                  </a:lnTo>
                  <a:lnTo>
                    <a:pt x="2" y="142"/>
                  </a:lnTo>
                  <a:lnTo>
                    <a:pt x="4" y="152"/>
                  </a:lnTo>
                  <a:lnTo>
                    <a:pt x="8" y="162"/>
                  </a:lnTo>
                  <a:lnTo>
                    <a:pt x="16" y="168"/>
                  </a:lnTo>
                  <a:lnTo>
                    <a:pt x="22" y="176"/>
                  </a:lnTo>
                  <a:lnTo>
                    <a:pt x="32" y="180"/>
                  </a:lnTo>
                  <a:lnTo>
                    <a:pt x="42" y="182"/>
                  </a:lnTo>
                  <a:lnTo>
                    <a:pt x="52" y="184"/>
                  </a:lnTo>
                  <a:lnTo>
                    <a:pt x="52" y="184"/>
                  </a:lnTo>
                  <a:lnTo>
                    <a:pt x="196" y="184"/>
                  </a:lnTo>
                  <a:lnTo>
                    <a:pt x="196" y="184"/>
                  </a:lnTo>
                  <a:lnTo>
                    <a:pt x="196" y="184"/>
                  </a:lnTo>
                  <a:lnTo>
                    <a:pt x="208" y="182"/>
                  </a:lnTo>
                  <a:lnTo>
                    <a:pt x="220" y="180"/>
                  </a:lnTo>
                  <a:lnTo>
                    <a:pt x="230" y="174"/>
                  </a:lnTo>
                  <a:lnTo>
                    <a:pt x="238" y="166"/>
                  </a:lnTo>
                  <a:lnTo>
                    <a:pt x="246" y="158"/>
                  </a:lnTo>
                  <a:lnTo>
                    <a:pt x="252" y="148"/>
                  </a:lnTo>
                  <a:lnTo>
                    <a:pt x="254" y="136"/>
                  </a:lnTo>
                  <a:lnTo>
                    <a:pt x="256" y="124"/>
                  </a:lnTo>
                  <a:lnTo>
                    <a:pt x="256" y="124"/>
                  </a:lnTo>
                  <a:lnTo>
                    <a:pt x="256" y="114"/>
                  </a:lnTo>
                  <a:lnTo>
                    <a:pt x="252" y="104"/>
                  </a:lnTo>
                  <a:lnTo>
                    <a:pt x="248" y="94"/>
                  </a:lnTo>
                  <a:lnTo>
                    <a:pt x="242" y="86"/>
                  </a:lnTo>
                  <a:lnTo>
                    <a:pt x="234" y="78"/>
                  </a:lnTo>
                  <a:lnTo>
                    <a:pt x="226" y="72"/>
                  </a:lnTo>
                  <a:lnTo>
                    <a:pt x="218" y="68"/>
                  </a:lnTo>
                  <a:lnTo>
                    <a:pt x="208" y="66"/>
                  </a:lnTo>
                  <a:close/>
                  <a:moveTo>
                    <a:pt x="196" y="168"/>
                  </a:moveTo>
                  <a:lnTo>
                    <a:pt x="196" y="168"/>
                  </a:lnTo>
                  <a:lnTo>
                    <a:pt x="52" y="168"/>
                  </a:lnTo>
                  <a:lnTo>
                    <a:pt x="52" y="168"/>
                  </a:lnTo>
                  <a:lnTo>
                    <a:pt x="44" y="168"/>
                  </a:lnTo>
                  <a:lnTo>
                    <a:pt x="38" y="166"/>
                  </a:lnTo>
                  <a:lnTo>
                    <a:pt x="32" y="162"/>
                  </a:lnTo>
                  <a:lnTo>
                    <a:pt x="26" y="158"/>
                  </a:lnTo>
                  <a:lnTo>
                    <a:pt x="22" y="152"/>
                  </a:lnTo>
                  <a:lnTo>
                    <a:pt x="18" y="146"/>
                  </a:lnTo>
                  <a:lnTo>
                    <a:pt x="16" y="140"/>
                  </a:lnTo>
                  <a:lnTo>
                    <a:pt x="16" y="132"/>
                  </a:lnTo>
                  <a:lnTo>
                    <a:pt x="16" y="132"/>
                  </a:lnTo>
                  <a:lnTo>
                    <a:pt x="18" y="122"/>
                  </a:lnTo>
                  <a:lnTo>
                    <a:pt x="20" y="114"/>
                  </a:lnTo>
                  <a:lnTo>
                    <a:pt x="26" y="106"/>
                  </a:lnTo>
                  <a:lnTo>
                    <a:pt x="34" y="102"/>
                  </a:lnTo>
                  <a:lnTo>
                    <a:pt x="34" y="102"/>
                  </a:lnTo>
                  <a:lnTo>
                    <a:pt x="40" y="98"/>
                  </a:lnTo>
                  <a:lnTo>
                    <a:pt x="44" y="94"/>
                  </a:lnTo>
                  <a:lnTo>
                    <a:pt x="44" y="90"/>
                  </a:lnTo>
                  <a:lnTo>
                    <a:pt x="42" y="82"/>
                  </a:lnTo>
                  <a:lnTo>
                    <a:pt x="42" y="82"/>
                  </a:lnTo>
                  <a:lnTo>
                    <a:pt x="40" y="76"/>
                  </a:lnTo>
                  <a:lnTo>
                    <a:pt x="40" y="76"/>
                  </a:lnTo>
                  <a:lnTo>
                    <a:pt x="42" y="68"/>
                  </a:lnTo>
                  <a:lnTo>
                    <a:pt x="46" y="62"/>
                  </a:lnTo>
                  <a:lnTo>
                    <a:pt x="52" y="58"/>
                  </a:lnTo>
                  <a:lnTo>
                    <a:pt x="60" y="56"/>
                  </a:lnTo>
                  <a:lnTo>
                    <a:pt x="60" y="56"/>
                  </a:lnTo>
                  <a:lnTo>
                    <a:pt x="64" y="56"/>
                  </a:lnTo>
                  <a:lnTo>
                    <a:pt x="70" y="58"/>
                  </a:lnTo>
                  <a:lnTo>
                    <a:pt x="70" y="58"/>
                  </a:lnTo>
                  <a:lnTo>
                    <a:pt x="76" y="60"/>
                  </a:lnTo>
                  <a:lnTo>
                    <a:pt x="80" y="58"/>
                  </a:lnTo>
                  <a:lnTo>
                    <a:pt x="82" y="54"/>
                  </a:lnTo>
                  <a:lnTo>
                    <a:pt x="86" y="48"/>
                  </a:lnTo>
                  <a:lnTo>
                    <a:pt x="86" y="48"/>
                  </a:lnTo>
                  <a:lnTo>
                    <a:pt x="94" y="36"/>
                  </a:lnTo>
                  <a:lnTo>
                    <a:pt x="106" y="24"/>
                  </a:lnTo>
                  <a:lnTo>
                    <a:pt x="120" y="18"/>
                  </a:lnTo>
                  <a:lnTo>
                    <a:pt x="136" y="16"/>
                  </a:lnTo>
                  <a:lnTo>
                    <a:pt x="136" y="16"/>
                  </a:lnTo>
                  <a:lnTo>
                    <a:pt x="146" y="16"/>
                  </a:lnTo>
                  <a:lnTo>
                    <a:pt x="156" y="20"/>
                  </a:lnTo>
                  <a:lnTo>
                    <a:pt x="166" y="24"/>
                  </a:lnTo>
                  <a:lnTo>
                    <a:pt x="174" y="30"/>
                  </a:lnTo>
                  <a:lnTo>
                    <a:pt x="180" y="38"/>
                  </a:lnTo>
                  <a:lnTo>
                    <a:pt x="186" y="46"/>
                  </a:lnTo>
                  <a:lnTo>
                    <a:pt x="190" y="56"/>
                  </a:lnTo>
                  <a:lnTo>
                    <a:pt x="192" y="66"/>
                  </a:lnTo>
                  <a:lnTo>
                    <a:pt x="192" y="66"/>
                  </a:lnTo>
                  <a:lnTo>
                    <a:pt x="192" y="74"/>
                  </a:lnTo>
                  <a:lnTo>
                    <a:pt x="194" y="78"/>
                  </a:lnTo>
                  <a:lnTo>
                    <a:pt x="198" y="80"/>
                  </a:lnTo>
                  <a:lnTo>
                    <a:pt x="204" y="80"/>
                  </a:lnTo>
                  <a:lnTo>
                    <a:pt x="204" y="80"/>
                  </a:lnTo>
                  <a:lnTo>
                    <a:pt x="212" y="82"/>
                  </a:lnTo>
                  <a:lnTo>
                    <a:pt x="218" y="86"/>
                  </a:lnTo>
                  <a:lnTo>
                    <a:pt x="224" y="90"/>
                  </a:lnTo>
                  <a:lnTo>
                    <a:pt x="230" y="96"/>
                  </a:lnTo>
                  <a:lnTo>
                    <a:pt x="234" y="102"/>
                  </a:lnTo>
                  <a:lnTo>
                    <a:pt x="238" y="108"/>
                  </a:lnTo>
                  <a:lnTo>
                    <a:pt x="240" y="116"/>
                  </a:lnTo>
                  <a:lnTo>
                    <a:pt x="240" y="124"/>
                  </a:lnTo>
                  <a:lnTo>
                    <a:pt x="240" y="124"/>
                  </a:lnTo>
                  <a:lnTo>
                    <a:pt x="240" y="132"/>
                  </a:lnTo>
                  <a:lnTo>
                    <a:pt x="236" y="142"/>
                  </a:lnTo>
                  <a:lnTo>
                    <a:pt x="232" y="148"/>
                  </a:lnTo>
                  <a:lnTo>
                    <a:pt x="228" y="156"/>
                  </a:lnTo>
                  <a:lnTo>
                    <a:pt x="220" y="160"/>
                  </a:lnTo>
                  <a:lnTo>
                    <a:pt x="214" y="164"/>
                  </a:lnTo>
                  <a:lnTo>
                    <a:pt x="204" y="168"/>
                  </a:lnTo>
                  <a:lnTo>
                    <a:pt x="196" y="16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79" name="Google Shape;579;p24"/>
          <p:cNvSpPr txBox="1"/>
          <p:nvPr/>
        </p:nvSpPr>
        <p:spPr>
          <a:xfrm>
            <a:off x="857408" y="2688034"/>
            <a:ext cx="1127760" cy="6153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Quá trình</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epochs</a:t>
            </a:r>
            <a:endParaRPr b="1" sz="2000">
              <a:solidFill>
                <a:schemeClr val="lt1"/>
              </a:solidFill>
              <a:latin typeface="Calibri"/>
              <a:ea typeface="Calibri"/>
              <a:cs typeface="Calibri"/>
              <a:sym typeface="Calibri"/>
            </a:endParaRPr>
          </a:p>
        </p:txBody>
      </p:sp>
      <p:grpSp>
        <p:nvGrpSpPr>
          <p:cNvPr id="580" name="Google Shape;580;p24"/>
          <p:cNvGrpSpPr/>
          <p:nvPr/>
        </p:nvGrpSpPr>
        <p:grpSpPr>
          <a:xfrm>
            <a:off x="248126" y="66076"/>
            <a:ext cx="5464583" cy="565512"/>
            <a:chOff x="329406" y="248321"/>
            <a:chExt cx="5464583" cy="565512"/>
          </a:xfrm>
        </p:grpSpPr>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581" name="Google Shape;581;p24"/>
            <p:cNvSpPr txBox="1"/>
            <p:nvPr/>
          </p:nvSpPr>
          <p:spPr>
            <a:xfrm>
              <a:off x="894964" y="327033"/>
              <a:ext cx="4899025" cy="445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rgbClr val="FF8F68"/>
                  </a:solidFill>
                  <a:latin typeface="Calibri"/>
                  <a:ea typeface="Calibri"/>
                  <a:cs typeface="Calibri"/>
                  <a:sym typeface="Calibri"/>
                </a:rPr>
                <a:t>3.1.2. Xây dựng và huấn luyện mô hình</a:t>
              </a:r>
              <a:endParaRPr b="1" sz="2300">
                <a:solidFill>
                  <a:srgbClr val="FF8F68"/>
                </a:solidFill>
                <a:latin typeface="Calibri"/>
                <a:ea typeface="Calibri"/>
                <a:cs typeface="Calibri"/>
                <a:sym typeface="Calibri"/>
              </a:endParaRPr>
            </a:p>
          </p:txBody>
        </p:sp>
        <p:grpSp>
          <p:nvGrpSpPr>
            <p:cNvPr id="582" name="Google Shape;582;p24"/>
            <p:cNvGrpSpPr/>
            <p:nvPr/>
          </p:nvGrpSpPr>
          <p:grpSpPr>
            <a:xfrm>
              <a:off x="329406" y="248321"/>
              <a:ext cx="565512" cy="565512"/>
              <a:chOff x="329406" y="248321"/>
              <a:chExt cx="565512" cy="565512"/>
            </a:xfrm>
          </p:grpSpPr>
          <p:sp>
            <p:nvSpPr>
              <p:cNvPr id="583" name="Google Shape;583;p24"/>
              <p:cNvSpPr/>
              <p:nvPr/>
            </p:nvSpPr>
            <p:spPr>
              <a:xfrm>
                <a:off x="329406" y="248321"/>
                <a:ext cx="565512" cy="565512"/>
              </a:xfrm>
              <a:prstGeom prst="ellipse">
                <a:avLst/>
              </a:prstGeom>
              <a:gradFill>
                <a:gsLst>
                  <a:gs pos="0">
                    <a:srgbClr val="FF8F68"/>
                  </a:gs>
                  <a:gs pos="97000">
                    <a:srgbClr val="EC354A"/>
                  </a:gs>
                  <a:gs pos="100000">
                    <a:srgbClr val="EC354A"/>
                  </a:gs>
                </a:gsLst>
                <a:path path="circle">
                  <a:fillToRect b="50%" l="50%" r="50%" t="50%"/>
                </a:path>
                <a:tileRect/>
              </a:gradFill>
              <a:ln>
                <a:noFill/>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4" name="Google Shape;584;p24"/>
              <p:cNvSpPr/>
              <p:nvPr/>
            </p:nvSpPr>
            <p:spPr>
              <a:xfrm flipH="1" rot="10800000">
                <a:off x="463111" y="397651"/>
                <a:ext cx="298104" cy="266852"/>
              </a:xfrm>
              <a:custGeom>
                <a:rect b="b" l="l" r="r" t="t"/>
                <a:pathLst>
                  <a:path extrusionOk="0" h="111" w="124">
                    <a:moveTo>
                      <a:pt x="124" y="15"/>
                    </a:moveTo>
                    <a:lnTo>
                      <a:pt x="0" y="15"/>
                    </a:lnTo>
                    <a:lnTo>
                      <a:pt x="0" y="0"/>
                    </a:lnTo>
                    <a:lnTo>
                      <a:pt x="124" y="0"/>
                    </a:lnTo>
                    <a:lnTo>
                      <a:pt x="124" y="15"/>
                    </a:lnTo>
                    <a:close/>
                    <a:moveTo>
                      <a:pt x="92" y="47"/>
                    </a:moveTo>
                    <a:lnTo>
                      <a:pt x="0" y="47"/>
                    </a:lnTo>
                    <a:lnTo>
                      <a:pt x="0" y="32"/>
                    </a:lnTo>
                    <a:lnTo>
                      <a:pt x="92" y="32"/>
                    </a:lnTo>
                    <a:lnTo>
                      <a:pt x="92" y="47"/>
                    </a:lnTo>
                    <a:close/>
                    <a:moveTo>
                      <a:pt x="124" y="79"/>
                    </a:moveTo>
                    <a:lnTo>
                      <a:pt x="0" y="79"/>
                    </a:lnTo>
                    <a:lnTo>
                      <a:pt x="0" y="64"/>
                    </a:lnTo>
                    <a:lnTo>
                      <a:pt x="124" y="64"/>
                    </a:lnTo>
                    <a:lnTo>
                      <a:pt x="124" y="79"/>
                    </a:lnTo>
                    <a:close/>
                    <a:moveTo>
                      <a:pt x="92" y="111"/>
                    </a:moveTo>
                    <a:lnTo>
                      <a:pt x="0" y="111"/>
                    </a:lnTo>
                    <a:lnTo>
                      <a:pt x="0" y="96"/>
                    </a:lnTo>
                    <a:lnTo>
                      <a:pt x="92" y="96"/>
                    </a:lnTo>
                    <a:lnTo>
                      <a:pt x="92" y="1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pic>
        <p:nvPicPr>
          <p:cNvPr id="585" name="Google Shape;585;p24"/>
          <p:cNvPicPr preferRelativeResize="0"/>
          <p:nvPr>
            <p:ph idx="2" type="pic"/>
          </p:nvPr>
        </p:nvPicPr>
        <p:blipFill rotWithShape="1">
          <a:blip r:embed="rId3">
            <a:alphaModFix/>
          </a:blip>
          <a:srcRect b="6540" l="0" r="0" t="7276"/>
          <a:stretch/>
        </p:blipFill>
        <p:spPr>
          <a:xfrm>
            <a:off x="8326755" y="2965450"/>
            <a:ext cx="2951480" cy="2536190"/>
          </a:xfrm>
          <a:prstGeom prst="rect">
            <a:avLst/>
          </a:prstGeom>
          <a:solidFill>
            <a:schemeClr val="lt1"/>
          </a:solidFill>
          <a:ln>
            <a:noFill/>
          </a:ln>
        </p:spPr>
      </p:pic>
      <p:sp>
        <p:nvSpPr>
          <p:cNvPr id="586" name="Google Shape;586;p24"/>
          <p:cNvSpPr txBox="1"/>
          <p:nvPr/>
        </p:nvSpPr>
        <p:spPr>
          <a:xfrm>
            <a:off x="8326755" y="5603240"/>
            <a:ext cx="312928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800">
                <a:solidFill>
                  <a:srgbClr val="F2F2F2"/>
                </a:solidFill>
                <a:latin typeface="Times New Roman"/>
                <a:ea typeface="Times New Roman"/>
                <a:cs typeface="Times New Roman"/>
                <a:sym typeface="Times New Roman"/>
              </a:rPr>
              <a:t>Biểu đồ thể hiện sự tương quan</a:t>
            </a:r>
            <a:endParaRPr b="0" i="1" sz="1800">
              <a:solidFill>
                <a:srgbClr val="F2F2F2"/>
              </a:solidFill>
              <a:latin typeface="Times New Roman"/>
              <a:ea typeface="Times New Roman"/>
              <a:cs typeface="Times New Roman"/>
              <a:sym typeface="Times New Roman"/>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80"/>
                                        </p:tgtEl>
                                        <p:attrNameLst>
                                          <p:attrName>style.visibility</p:attrName>
                                        </p:attrNameLst>
                                      </p:cBhvr>
                                      <p:to>
                                        <p:strVal val="visible"/>
                                      </p:to>
                                    </p:set>
                                    <p:anim calcmode="lin" valueType="num">
                                      <p:cBhvr additive="base">
                                        <p:cTn dur="500"/>
                                        <p:tgtEl>
                                          <p:spTgt spid="58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4000"/>
                                        <p:tgtEl>
                                          <p:spTgt spid="567"/>
                                        </p:tgtEl>
                                      </p:cBhvr>
                                    </p:animEffect>
                                  </p:childTnLst>
                                </p:cTn>
                              </p:par>
                              <p:par>
                                <p:cTn fill="hold" nodeType="withEffect" presetClass="entr" presetID="23" presetSubtype="16">
                                  <p:stCondLst>
                                    <p:cond delay="250"/>
                                  </p:stCondLst>
                                  <p:childTnLst>
                                    <p:set>
                                      <p:cBhvr>
                                        <p:cTn dur="1" fill="hold">
                                          <p:stCondLst>
                                            <p:cond delay="0"/>
                                          </p:stCondLst>
                                        </p:cTn>
                                        <p:tgtEl>
                                          <p:spTgt spid="569"/>
                                        </p:tgtEl>
                                        <p:attrNameLst>
                                          <p:attrName>style.visibility</p:attrName>
                                        </p:attrNameLst>
                                      </p:cBhvr>
                                      <p:to>
                                        <p:strVal val="visible"/>
                                      </p:to>
                                    </p:set>
                                    <p:anim calcmode="lin" valueType="num">
                                      <p:cBhvr additive="base">
                                        <p:cTn dur="500"/>
                                        <p:tgtEl>
                                          <p:spTgt spid="569"/>
                                        </p:tgtEl>
                                        <p:attrNameLst>
                                          <p:attrName>ppt_w</p:attrName>
                                        </p:attrNameLst>
                                      </p:cBhvr>
                                      <p:tavLst>
                                        <p:tav fmla="" tm="0">
                                          <p:val>
                                            <p:strVal val="0"/>
                                          </p:val>
                                        </p:tav>
                                        <p:tav fmla="" tm="100000">
                                          <p:val>
                                            <p:strVal val="#ppt_w"/>
                                          </p:val>
                                        </p:tav>
                                      </p:tavLst>
                                    </p:anim>
                                    <p:anim calcmode="lin" valueType="num">
                                      <p:cBhvr additive="base">
                                        <p:cTn dur="500"/>
                                        <p:tgtEl>
                                          <p:spTgt spid="569"/>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0"/>
                                  </p:stCondLst>
                                  <p:childTnLst>
                                    <p:set>
                                      <p:cBhvr>
                                        <p:cTn dur="1" fill="hold">
                                          <p:stCondLst>
                                            <p:cond delay="0"/>
                                          </p:stCondLst>
                                        </p:cTn>
                                        <p:tgtEl>
                                          <p:spTgt spid="568"/>
                                        </p:tgtEl>
                                        <p:attrNameLst>
                                          <p:attrName>style.visibility</p:attrName>
                                        </p:attrNameLst>
                                      </p:cBhvr>
                                      <p:to>
                                        <p:strVal val="visible"/>
                                      </p:to>
                                    </p:set>
                                    <p:anim calcmode="lin" valueType="num">
                                      <p:cBhvr additive="base">
                                        <p:cTn dur="500"/>
                                        <p:tgtEl>
                                          <p:spTgt spid="568"/>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500"/>
                                  </p:stCondLst>
                                  <p:childTnLst>
                                    <p:set>
                                      <p:cBhvr>
                                        <p:cTn dur="1" fill="hold">
                                          <p:stCondLst>
                                            <p:cond delay="0"/>
                                          </p:stCondLst>
                                        </p:cTn>
                                        <p:tgtEl>
                                          <p:spTgt spid="572"/>
                                        </p:tgtEl>
                                        <p:attrNameLst>
                                          <p:attrName>style.visibility</p:attrName>
                                        </p:attrNameLst>
                                      </p:cBhvr>
                                      <p:to>
                                        <p:strVal val="visible"/>
                                      </p:to>
                                    </p:set>
                                  </p:childTnLst>
                                </p:cTn>
                              </p:par>
                              <p:par>
                                <p:cTn fill="hold" nodeType="withEffect" presetClass="entr" presetID="2" presetSubtype="2">
                                  <p:stCondLst>
                                    <p:cond delay="1000"/>
                                  </p:stCondLst>
                                  <p:childTnLst>
                                    <p:set>
                                      <p:cBhvr>
                                        <p:cTn dur="1" fill="hold">
                                          <p:stCondLst>
                                            <p:cond delay="0"/>
                                          </p:stCondLst>
                                        </p:cTn>
                                        <p:tgtEl>
                                          <p:spTgt spid="573"/>
                                        </p:tgtEl>
                                        <p:attrNameLst>
                                          <p:attrName>style.visibility</p:attrName>
                                        </p:attrNameLst>
                                      </p:cBhvr>
                                      <p:to>
                                        <p:strVal val="visible"/>
                                      </p:to>
                                    </p:set>
                                    <p:anim calcmode="lin" valueType="num">
                                      <p:cBhvr additive="base">
                                        <p:cTn dur="500"/>
                                        <p:tgtEl>
                                          <p:spTgt spid="573"/>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1500"/>
                                  </p:stCondLst>
                                  <p:childTnLst>
                                    <p:set>
                                      <p:cBhvr>
                                        <p:cTn dur="1" fill="hold">
                                          <p:stCondLst>
                                            <p:cond delay="0"/>
                                          </p:stCondLst>
                                        </p:cTn>
                                        <p:tgtEl>
                                          <p:spTgt spid="576"/>
                                        </p:tgtEl>
                                        <p:attrNameLst>
                                          <p:attrName>style.visibility</p:attrName>
                                        </p:attrNameLst>
                                      </p:cBhvr>
                                      <p:to>
                                        <p:strVal val="visible"/>
                                      </p:to>
                                    </p:set>
                                  </p:childTnLst>
                                </p:cTn>
                              </p:par>
                              <p:par>
                                <p:cTn fill="hold" nodeType="withEffect" presetClass="entr" presetID="2" presetSubtype="8">
                                  <p:stCondLst>
                                    <p:cond delay="1000"/>
                                  </p:stCondLst>
                                  <p:childTnLst>
                                    <p:set>
                                      <p:cBhvr>
                                        <p:cTn dur="1" fill="hold">
                                          <p:stCondLst>
                                            <p:cond delay="0"/>
                                          </p:stCondLst>
                                        </p:cTn>
                                        <p:tgtEl>
                                          <p:spTgt spid="579"/>
                                        </p:tgtEl>
                                        <p:attrNameLst>
                                          <p:attrName>style.visibility</p:attrName>
                                        </p:attrNameLst>
                                      </p:cBhvr>
                                      <p:to>
                                        <p:strVal val="visible"/>
                                      </p:to>
                                    </p:set>
                                    <p:anim calcmode="lin" valueType="num">
                                      <p:cBhvr additive="base">
                                        <p:cTn dur="500"/>
                                        <p:tgtEl>
                                          <p:spTgt spid="57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1500"/>
                                  </p:stCondLst>
                                  <p:childTnLst>
                                    <p:set>
                                      <p:cBhvr>
                                        <p:cTn dur="1" fill="hold">
                                          <p:stCondLst>
                                            <p:cond delay="0"/>
                                          </p:stCondLst>
                                        </p:cTn>
                                        <p:tgtEl>
                                          <p:spTgt spid="585"/>
                                        </p:tgtEl>
                                        <p:attrNameLst>
                                          <p:attrName>style.visibility</p:attrName>
                                        </p:attrNameLst>
                                      </p:cBhvr>
                                      <p:to>
                                        <p:strVal val="visible"/>
                                      </p:to>
                                    </p:set>
                                    <p:animEffect filter="fade" transition="in">
                                      <p:cBhvr>
                                        <p:cTn dur="500"/>
                                        <p:tgtEl>
                                          <p:spTgt spid="585"/>
                                        </p:tgtEl>
                                      </p:cBhvr>
                                    </p:animEffect>
                                  </p:childTnLst>
                                </p:cTn>
                              </p:par>
                              <p:par>
                                <p:cTn fill="hold" nodeType="withEffect" presetClass="entr" presetID="10" presetSubtype="0">
                                  <p:stCondLst>
                                    <p:cond delay="2000"/>
                                  </p:stCondLst>
                                  <p:childTnLst>
                                    <p:set>
                                      <p:cBhvr>
                                        <p:cTn dur="1" fill="hold">
                                          <p:stCondLst>
                                            <p:cond delay="0"/>
                                          </p:stCondLst>
                                        </p:cTn>
                                        <p:tgtEl>
                                          <p:spTgt spid="586"/>
                                        </p:tgtEl>
                                        <p:attrNameLst>
                                          <p:attrName>style.visibility</p:attrName>
                                        </p:attrNameLst>
                                      </p:cBhvr>
                                      <p:to>
                                        <p:strVal val="visible"/>
                                      </p:to>
                                    </p:set>
                                    <p:animEffect filter="fade" transition="in">
                                      <p:cBhvr>
                                        <p:cTn dur="500"/>
                                        <p:tgtEl>
                                          <p:spTgt spid="5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590" name="Shape 590"/>
        <p:cNvGrpSpPr/>
        <p:nvPr/>
      </p:nvGrpSpPr>
      <p:grpSpPr>
        <a:xfrm>
          <a:off x="0" y="0"/>
          <a:ext cx="0" cy="0"/>
          <a:chOff x="0" y="0"/>
          <a:chExt cx="0" cy="0"/>
        </a:xfrm>
      </p:grpSpPr>
      <p:cxnSp>
        <p:nvCxnSpPr>
          <p:cNvPr id="591" name="Google Shape;591;p25"/>
          <p:cNvCxnSpPr/>
          <p:nvPr/>
        </p:nvCxnSpPr>
        <p:spPr>
          <a:xfrm>
            <a:off x="2834506" y="0"/>
            <a:ext cx="0" cy="6858000"/>
          </a:xfrm>
          <a:prstGeom prst="straightConnector1">
            <a:avLst/>
          </a:prstGeom>
          <a:noFill/>
          <a:ln cap="flat" cmpd="sng" w="12700">
            <a:solidFill>
              <a:schemeClr val="lt1"/>
            </a:solidFill>
            <a:prstDash val="solid"/>
            <a:miter lim="800000"/>
            <a:headEnd len="sm" w="sm" type="none"/>
            <a:tailEnd len="sm" w="sm" type="none"/>
          </a:ln>
        </p:spPr>
      </p:cxnSp>
      <p:sp>
        <p:nvSpPr>
          <p:cNvPr id="592" name="Google Shape;592;p25"/>
          <p:cNvSpPr txBox="1"/>
          <p:nvPr/>
        </p:nvSpPr>
        <p:spPr>
          <a:xfrm>
            <a:off x="1162208" y="3265884"/>
            <a:ext cx="1311275" cy="6153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Code minh</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họa</a:t>
            </a:r>
            <a:endParaRPr b="1" sz="2000">
              <a:solidFill>
                <a:schemeClr val="lt1"/>
              </a:solidFill>
              <a:latin typeface="Calibri"/>
              <a:ea typeface="Calibri"/>
              <a:cs typeface="Calibri"/>
              <a:sym typeface="Calibri"/>
            </a:endParaRPr>
          </a:p>
        </p:txBody>
      </p:sp>
      <p:grpSp>
        <p:nvGrpSpPr>
          <p:cNvPr id="593" name="Google Shape;593;p25"/>
          <p:cNvGrpSpPr/>
          <p:nvPr/>
        </p:nvGrpSpPr>
        <p:grpSpPr>
          <a:xfrm>
            <a:off x="3758051" y="3211867"/>
            <a:ext cx="7764780" cy="3493135"/>
            <a:chOff x="3758051" y="3211867"/>
            <a:chExt cx="7764780" cy="3493135"/>
          </a:xfrm>
        </p:grpSpPr>
        <p:sp>
          <p:nvSpPr>
            <p:cNvPr id="594" name="Google Shape;594;p25"/>
            <p:cNvSpPr/>
            <p:nvPr/>
          </p:nvSpPr>
          <p:spPr>
            <a:xfrm>
              <a:off x="3758051" y="3211867"/>
              <a:ext cx="7764780" cy="3493135"/>
            </a:xfrm>
            <a:prstGeom prst="roundRect">
              <a:avLst>
                <a:gd fmla="val 8654" name="adj"/>
              </a:avLst>
            </a:prstGeom>
            <a:solidFill>
              <a:srgbClr val="4458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14864"/>
                </a:solidFill>
                <a:latin typeface="Calibri"/>
                <a:ea typeface="Calibri"/>
                <a:cs typeface="Calibri"/>
                <a:sym typeface="Calibri"/>
              </a:endParaRPr>
            </a:p>
          </p:txBody>
        </p:sp>
        <p:sp>
          <p:nvSpPr>
            <p:cNvPr id="595" name="Google Shape;595;p25"/>
            <p:cNvSpPr txBox="1"/>
            <p:nvPr/>
          </p:nvSpPr>
          <p:spPr>
            <a:xfrm flipH="1">
              <a:off x="3956171" y="3232822"/>
              <a:ext cx="3914140" cy="346202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#Kiểm tra độ chính xác trên tập dữ liệu </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from sklearn.metrics import accuracy_score</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y_test = pd.read_csv('Test.csv')</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labels = y_test["ClassId"].values</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imgs = y_test["Path"].values</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data=[]</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for img in imgs:</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    image = Image.open(img)</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    image = image.resize((30,30))</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    data.append(np.array(image))</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X_test=np.array(data)</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pred = model.predict_classes(X_test)</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#Accuracy with the test data</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from sklearn.metrics import accuracy_score</a:t>
              </a:r>
              <a:endParaRPr sz="12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200">
                  <a:solidFill>
                    <a:schemeClr val="lt1"/>
                  </a:solidFill>
                  <a:latin typeface="Calibri"/>
                  <a:ea typeface="Calibri"/>
                  <a:cs typeface="Calibri"/>
                  <a:sym typeface="Calibri"/>
                </a:rPr>
                <a:t>print(accuracy_score(labels, pred))</a:t>
              </a:r>
              <a:endParaRPr sz="1200">
                <a:solidFill>
                  <a:schemeClr val="lt1"/>
                </a:solidFill>
                <a:latin typeface="Calibri"/>
                <a:ea typeface="Calibri"/>
                <a:cs typeface="Calibri"/>
                <a:sym typeface="Calibri"/>
              </a:endParaRPr>
            </a:p>
          </p:txBody>
        </p:sp>
      </p:grpSp>
      <p:sp>
        <p:nvSpPr>
          <p:cNvPr id="596" name="Google Shape;596;p25"/>
          <p:cNvSpPr txBox="1"/>
          <p:nvPr/>
        </p:nvSpPr>
        <p:spPr>
          <a:xfrm>
            <a:off x="3757930" y="814070"/>
            <a:ext cx="7927340" cy="226187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US" sz="1400">
                <a:solidFill>
                  <a:schemeClr val="lt1"/>
                </a:solidFill>
                <a:latin typeface="Calibri"/>
                <a:ea typeface="Calibri"/>
                <a:cs typeface="Calibri"/>
                <a:sym typeface="Calibri"/>
              </a:rPr>
              <a:t>4.Bước 4: Kiểm tra mô hình với bộ dữ liệu test set</a:t>
            </a:r>
            <a:endParaRPr b="1" sz="14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1400">
                <a:solidFill>
                  <a:schemeClr val="lt1"/>
                </a:solidFill>
                <a:latin typeface="Calibri"/>
                <a:ea typeface="Calibri"/>
                <a:cs typeface="Calibri"/>
                <a:sym typeface="Calibri"/>
              </a:rPr>
              <a:t>- Tập dữ liệu có chứa 1 thư mục test và 1 thư mục test.csv. Chúng em trích xuất hình ảnh và nhãn tương ứng bằng cách sử dụng pandas</a:t>
            </a:r>
            <a:endParaRPr b="1" sz="14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1400">
                <a:solidFill>
                  <a:schemeClr val="lt1"/>
                </a:solidFill>
                <a:latin typeface="Calibri"/>
                <a:ea typeface="Calibri"/>
                <a:cs typeface="Calibri"/>
                <a:sym typeface="Calibri"/>
              </a:rPr>
              <a:t>-Để dự đoán mô hình,chúng em thay đổi kích thước hình ảnh thành 30 × 30 pixel và tạo một mảng numpy chứa tất cả dữ liệu hình ảnh. </a:t>
            </a:r>
            <a:endParaRPr b="1" sz="14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1400">
                <a:solidFill>
                  <a:schemeClr val="lt1"/>
                </a:solidFill>
                <a:latin typeface="Calibri"/>
                <a:ea typeface="Calibri"/>
                <a:cs typeface="Calibri"/>
                <a:sym typeface="Calibri"/>
              </a:rPr>
              <a:t>-Sử dụng precision_score của sklearn.metrics để dự đoán các nhãn của bộ test. Có thể thấy ta đã đạt được độ chính xác là 95% trong mô hình này.</a:t>
            </a:r>
            <a:endParaRPr b="1" sz="1400">
              <a:solidFill>
                <a:schemeClr val="lt1"/>
              </a:solidFill>
              <a:latin typeface="Calibri"/>
              <a:ea typeface="Calibri"/>
              <a:cs typeface="Calibri"/>
              <a:sym typeface="Calibri"/>
            </a:endParaRPr>
          </a:p>
        </p:txBody>
      </p:sp>
      <p:grpSp>
        <p:nvGrpSpPr>
          <p:cNvPr id="597" name="Google Shape;597;p25"/>
          <p:cNvGrpSpPr/>
          <p:nvPr/>
        </p:nvGrpSpPr>
        <p:grpSpPr>
          <a:xfrm>
            <a:off x="248126" y="248321"/>
            <a:ext cx="5464583" cy="565512"/>
            <a:chOff x="329406" y="248321"/>
            <a:chExt cx="5464583" cy="565512"/>
          </a:xfrm>
        </p:grpSpPr>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598" name="Google Shape;598;p25"/>
            <p:cNvSpPr txBox="1"/>
            <p:nvPr/>
          </p:nvSpPr>
          <p:spPr>
            <a:xfrm>
              <a:off x="894964" y="327033"/>
              <a:ext cx="4899025" cy="445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rgbClr val="FF8F68"/>
                  </a:solidFill>
                  <a:latin typeface="Calibri"/>
                  <a:ea typeface="Calibri"/>
                  <a:cs typeface="Calibri"/>
                  <a:sym typeface="Calibri"/>
                </a:rPr>
                <a:t>3.1.2. Xây dựng và huấn luyện mô hình</a:t>
              </a:r>
              <a:endParaRPr b="1" sz="2300">
                <a:solidFill>
                  <a:srgbClr val="FF8F68"/>
                </a:solidFill>
                <a:latin typeface="Calibri"/>
                <a:ea typeface="Calibri"/>
                <a:cs typeface="Calibri"/>
                <a:sym typeface="Calibri"/>
              </a:endParaRPr>
            </a:p>
          </p:txBody>
        </p:sp>
        <p:grpSp>
          <p:nvGrpSpPr>
            <p:cNvPr id="599" name="Google Shape;599;p25"/>
            <p:cNvGrpSpPr/>
            <p:nvPr/>
          </p:nvGrpSpPr>
          <p:grpSpPr>
            <a:xfrm>
              <a:off x="329406" y="248321"/>
              <a:ext cx="565512" cy="565512"/>
              <a:chOff x="329406" y="248321"/>
              <a:chExt cx="565512" cy="565512"/>
            </a:xfrm>
          </p:grpSpPr>
          <p:sp>
            <p:nvSpPr>
              <p:cNvPr id="600" name="Google Shape;600;p25"/>
              <p:cNvSpPr/>
              <p:nvPr/>
            </p:nvSpPr>
            <p:spPr>
              <a:xfrm>
                <a:off x="329406" y="248321"/>
                <a:ext cx="565512" cy="565512"/>
              </a:xfrm>
              <a:prstGeom prst="ellipse">
                <a:avLst/>
              </a:prstGeom>
              <a:gradFill>
                <a:gsLst>
                  <a:gs pos="0">
                    <a:srgbClr val="FF8F68"/>
                  </a:gs>
                  <a:gs pos="97000">
                    <a:srgbClr val="EC354A"/>
                  </a:gs>
                  <a:gs pos="100000">
                    <a:srgbClr val="EC354A"/>
                  </a:gs>
                </a:gsLst>
                <a:path path="circle">
                  <a:fillToRect b="50%" l="50%" r="50%" t="50%"/>
                </a:path>
                <a:tileRect/>
              </a:gradFill>
              <a:ln>
                <a:noFill/>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1" name="Google Shape;601;p25"/>
              <p:cNvSpPr/>
              <p:nvPr/>
            </p:nvSpPr>
            <p:spPr>
              <a:xfrm flipH="1" rot="10800000">
                <a:off x="463111" y="397651"/>
                <a:ext cx="298104" cy="266852"/>
              </a:xfrm>
              <a:custGeom>
                <a:rect b="b" l="l" r="r" t="t"/>
                <a:pathLst>
                  <a:path extrusionOk="0" h="111" w="124">
                    <a:moveTo>
                      <a:pt x="124" y="15"/>
                    </a:moveTo>
                    <a:lnTo>
                      <a:pt x="0" y="15"/>
                    </a:lnTo>
                    <a:lnTo>
                      <a:pt x="0" y="0"/>
                    </a:lnTo>
                    <a:lnTo>
                      <a:pt x="124" y="0"/>
                    </a:lnTo>
                    <a:lnTo>
                      <a:pt x="124" y="15"/>
                    </a:lnTo>
                    <a:close/>
                    <a:moveTo>
                      <a:pt x="92" y="47"/>
                    </a:moveTo>
                    <a:lnTo>
                      <a:pt x="0" y="47"/>
                    </a:lnTo>
                    <a:lnTo>
                      <a:pt x="0" y="32"/>
                    </a:lnTo>
                    <a:lnTo>
                      <a:pt x="92" y="32"/>
                    </a:lnTo>
                    <a:lnTo>
                      <a:pt x="92" y="47"/>
                    </a:lnTo>
                    <a:close/>
                    <a:moveTo>
                      <a:pt x="124" y="79"/>
                    </a:moveTo>
                    <a:lnTo>
                      <a:pt x="0" y="79"/>
                    </a:lnTo>
                    <a:lnTo>
                      <a:pt x="0" y="64"/>
                    </a:lnTo>
                    <a:lnTo>
                      <a:pt x="124" y="64"/>
                    </a:lnTo>
                    <a:lnTo>
                      <a:pt x="124" y="79"/>
                    </a:lnTo>
                    <a:close/>
                    <a:moveTo>
                      <a:pt x="92" y="111"/>
                    </a:moveTo>
                    <a:lnTo>
                      <a:pt x="0" y="111"/>
                    </a:lnTo>
                    <a:lnTo>
                      <a:pt x="0" y="96"/>
                    </a:lnTo>
                    <a:lnTo>
                      <a:pt x="92" y="96"/>
                    </a:lnTo>
                    <a:lnTo>
                      <a:pt x="92" y="1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602" name="Google Shape;602;p25"/>
          <p:cNvGrpSpPr/>
          <p:nvPr/>
        </p:nvGrpSpPr>
        <p:grpSpPr>
          <a:xfrm>
            <a:off x="2510032" y="1234888"/>
            <a:ext cx="648000" cy="648000"/>
            <a:chOff x="2510032" y="1234888"/>
            <a:chExt cx="648000" cy="648000"/>
          </a:xfrm>
        </p:grpSpPr>
        <p:sp>
          <p:nvSpPr>
            <p:cNvPr id="603" name="Google Shape;603;p25"/>
            <p:cNvSpPr/>
            <p:nvPr/>
          </p:nvSpPr>
          <p:spPr>
            <a:xfrm>
              <a:off x="2510032" y="1234888"/>
              <a:ext cx="648000" cy="648000"/>
            </a:xfrm>
            <a:prstGeom prst="ellipse">
              <a:avLst/>
            </a:prstGeom>
            <a:gradFill>
              <a:gsLst>
                <a:gs pos="0">
                  <a:srgbClr val="FF8F68"/>
                </a:gs>
                <a:gs pos="100000">
                  <a:srgbClr val="EC354A"/>
                </a:gs>
              </a:gsLst>
              <a:lin ang="2700000" scaled="0"/>
            </a:gradFill>
            <a:ln>
              <a:noFill/>
            </a:ln>
            <a:effectLst>
              <a:outerShdw blurRad="152400" rotWithShape="0" algn="t" dir="2700000" dist="762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14864"/>
                </a:solidFill>
                <a:latin typeface="Calibri"/>
                <a:ea typeface="Calibri"/>
                <a:cs typeface="Calibri"/>
                <a:sym typeface="Calibri"/>
              </a:endParaRPr>
            </a:p>
          </p:txBody>
        </p:sp>
        <p:sp>
          <p:nvSpPr>
            <p:cNvPr id="604" name="Google Shape;604;p25"/>
            <p:cNvSpPr/>
            <p:nvPr/>
          </p:nvSpPr>
          <p:spPr>
            <a:xfrm>
              <a:off x="2686432" y="1425126"/>
              <a:ext cx="295200" cy="267525"/>
            </a:xfrm>
            <a:custGeom>
              <a:rect b="b" l="l" r="r" t="t"/>
              <a:pathLst>
                <a:path extrusionOk="0" h="232" w="256">
                  <a:moveTo>
                    <a:pt x="234" y="22"/>
                  </a:moveTo>
                  <a:lnTo>
                    <a:pt x="234" y="22"/>
                  </a:lnTo>
                  <a:lnTo>
                    <a:pt x="224" y="12"/>
                  </a:lnTo>
                  <a:lnTo>
                    <a:pt x="212" y="6"/>
                  </a:lnTo>
                  <a:lnTo>
                    <a:pt x="198" y="2"/>
                  </a:lnTo>
                  <a:lnTo>
                    <a:pt x="184" y="0"/>
                  </a:lnTo>
                  <a:lnTo>
                    <a:pt x="170" y="2"/>
                  </a:lnTo>
                  <a:lnTo>
                    <a:pt x="156" y="6"/>
                  </a:lnTo>
                  <a:lnTo>
                    <a:pt x="144" y="12"/>
                  </a:lnTo>
                  <a:lnTo>
                    <a:pt x="134" y="22"/>
                  </a:lnTo>
                  <a:lnTo>
                    <a:pt x="16" y="136"/>
                  </a:lnTo>
                  <a:lnTo>
                    <a:pt x="16" y="136"/>
                  </a:lnTo>
                  <a:lnTo>
                    <a:pt x="10" y="146"/>
                  </a:lnTo>
                  <a:lnTo>
                    <a:pt x="4" y="154"/>
                  </a:lnTo>
                  <a:lnTo>
                    <a:pt x="2" y="166"/>
                  </a:lnTo>
                  <a:lnTo>
                    <a:pt x="0" y="176"/>
                  </a:lnTo>
                  <a:lnTo>
                    <a:pt x="2" y="186"/>
                  </a:lnTo>
                  <a:lnTo>
                    <a:pt x="4" y="198"/>
                  </a:lnTo>
                  <a:lnTo>
                    <a:pt x="10" y="206"/>
                  </a:lnTo>
                  <a:lnTo>
                    <a:pt x="16" y="216"/>
                  </a:lnTo>
                  <a:lnTo>
                    <a:pt x="16" y="216"/>
                  </a:lnTo>
                  <a:lnTo>
                    <a:pt x="26" y="222"/>
                  </a:lnTo>
                  <a:lnTo>
                    <a:pt x="34" y="228"/>
                  </a:lnTo>
                  <a:lnTo>
                    <a:pt x="46" y="230"/>
                  </a:lnTo>
                  <a:lnTo>
                    <a:pt x="56" y="232"/>
                  </a:lnTo>
                  <a:lnTo>
                    <a:pt x="66" y="230"/>
                  </a:lnTo>
                  <a:lnTo>
                    <a:pt x="78" y="228"/>
                  </a:lnTo>
                  <a:lnTo>
                    <a:pt x="86" y="222"/>
                  </a:lnTo>
                  <a:lnTo>
                    <a:pt x="96" y="216"/>
                  </a:lnTo>
                  <a:lnTo>
                    <a:pt x="212" y="100"/>
                  </a:lnTo>
                  <a:lnTo>
                    <a:pt x="212" y="100"/>
                  </a:lnTo>
                  <a:lnTo>
                    <a:pt x="218" y="94"/>
                  </a:lnTo>
                  <a:lnTo>
                    <a:pt x="222" y="88"/>
                  </a:lnTo>
                  <a:lnTo>
                    <a:pt x="224" y="80"/>
                  </a:lnTo>
                  <a:lnTo>
                    <a:pt x="224" y="72"/>
                  </a:lnTo>
                  <a:lnTo>
                    <a:pt x="224" y="64"/>
                  </a:lnTo>
                  <a:lnTo>
                    <a:pt x="222" y="56"/>
                  </a:lnTo>
                  <a:lnTo>
                    <a:pt x="218" y="50"/>
                  </a:lnTo>
                  <a:lnTo>
                    <a:pt x="212" y="44"/>
                  </a:lnTo>
                  <a:lnTo>
                    <a:pt x="212" y="44"/>
                  </a:lnTo>
                  <a:lnTo>
                    <a:pt x="206" y="38"/>
                  </a:lnTo>
                  <a:lnTo>
                    <a:pt x="200" y="34"/>
                  </a:lnTo>
                  <a:lnTo>
                    <a:pt x="192" y="32"/>
                  </a:lnTo>
                  <a:lnTo>
                    <a:pt x="184" y="32"/>
                  </a:lnTo>
                  <a:lnTo>
                    <a:pt x="176" y="32"/>
                  </a:lnTo>
                  <a:lnTo>
                    <a:pt x="168" y="34"/>
                  </a:lnTo>
                  <a:lnTo>
                    <a:pt x="162" y="38"/>
                  </a:lnTo>
                  <a:lnTo>
                    <a:pt x="156" y="44"/>
                  </a:lnTo>
                  <a:lnTo>
                    <a:pt x="68" y="132"/>
                  </a:lnTo>
                  <a:lnTo>
                    <a:pt x="68" y="132"/>
                  </a:lnTo>
                  <a:lnTo>
                    <a:pt x="66" y="134"/>
                  </a:lnTo>
                  <a:lnTo>
                    <a:pt x="66" y="138"/>
                  </a:lnTo>
                  <a:lnTo>
                    <a:pt x="66" y="140"/>
                  </a:lnTo>
                  <a:lnTo>
                    <a:pt x="68" y="142"/>
                  </a:lnTo>
                  <a:lnTo>
                    <a:pt x="68" y="142"/>
                  </a:lnTo>
                  <a:lnTo>
                    <a:pt x="70" y="144"/>
                  </a:lnTo>
                  <a:lnTo>
                    <a:pt x="74" y="146"/>
                  </a:lnTo>
                  <a:lnTo>
                    <a:pt x="76" y="144"/>
                  </a:lnTo>
                  <a:lnTo>
                    <a:pt x="80" y="142"/>
                  </a:lnTo>
                  <a:lnTo>
                    <a:pt x="168" y="56"/>
                  </a:lnTo>
                  <a:lnTo>
                    <a:pt x="168" y="56"/>
                  </a:lnTo>
                  <a:lnTo>
                    <a:pt x="174" y="50"/>
                  </a:lnTo>
                  <a:lnTo>
                    <a:pt x="184" y="48"/>
                  </a:lnTo>
                  <a:lnTo>
                    <a:pt x="194" y="50"/>
                  </a:lnTo>
                  <a:lnTo>
                    <a:pt x="200" y="56"/>
                  </a:lnTo>
                  <a:lnTo>
                    <a:pt x="200" y="56"/>
                  </a:lnTo>
                  <a:lnTo>
                    <a:pt x="206" y="62"/>
                  </a:lnTo>
                  <a:lnTo>
                    <a:pt x="208" y="72"/>
                  </a:lnTo>
                  <a:lnTo>
                    <a:pt x="206" y="82"/>
                  </a:lnTo>
                  <a:lnTo>
                    <a:pt x="200" y="88"/>
                  </a:lnTo>
                  <a:lnTo>
                    <a:pt x="84" y="204"/>
                  </a:lnTo>
                  <a:lnTo>
                    <a:pt x="84" y="204"/>
                  </a:lnTo>
                  <a:lnTo>
                    <a:pt x="78" y="210"/>
                  </a:lnTo>
                  <a:lnTo>
                    <a:pt x="72" y="214"/>
                  </a:lnTo>
                  <a:lnTo>
                    <a:pt x="64" y="216"/>
                  </a:lnTo>
                  <a:lnTo>
                    <a:pt x="56" y="216"/>
                  </a:lnTo>
                  <a:lnTo>
                    <a:pt x="48" y="216"/>
                  </a:lnTo>
                  <a:lnTo>
                    <a:pt x="40" y="214"/>
                  </a:lnTo>
                  <a:lnTo>
                    <a:pt x="34" y="210"/>
                  </a:lnTo>
                  <a:lnTo>
                    <a:pt x="28" y="204"/>
                  </a:lnTo>
                  <a:lnTo>
                    <a:pt x="28" y="204"/>
                  </a:lnTo>
                  <a:lnTo>
                    <a:pt x="22" y="198"/>
                  </a:lnTo>
                  <a:lnTo>
                    <a:pt x="18" y="192"/>
                  </a:lnTo>
                  <a:lnTo>
                    <a:pt x="16" y="184"/>
                  </a:lnTo>
                  <a:lnTo>
                    <a:pt x="16" y="176"/>
                  </a:lnTo>
                  <a:lnTo>
                    <a:pt x="16" y="168"/>
                  </a:lnTo>
                  <a:lnTo>
                    <a:pt x="18" y="160"/>
                  </a:lnTo>
                  <a:lnTo>
                    <a:pt x="22" y="154"/>
                  </a:lnTo>
                  <a:lnTo>
                    <a:pt x="28" y="148"/>
                  </a:lnTo>
                  <a:lnTo>
                    <a:pt x="144" y="34"/>
                  </a:lnTo>
                  <a:lnTo>
                    <a:pt x="144" y="34"/>
                  </a:lnTo>
                  <a:lnTo>
                    <a:pt x="152" y="26"/>
                  </a:lnTo>
                  <a:lnTo>
                    <a:pt x="162" y="22"/>
                  </a:lnTo>
                  <a:lnTo>
                    <a:pt x="172" y="18"/>
                  </a:lnTo>
                  <a:lnTo>
                    <a:pt x="182" y="18"/>
                  </a:lnTo>
                  <a:lnTo>
                    <a:pt x="194" y="18"/>
                  </a:lnTo>
                  <a:lnTo>
                    <a:pt x="204" y="22"/>
                  </a:lnTo>
                  <a:lnTo>
                    <a:pt x="214" y="26"/>
                  </a:lnTo>
                  <a:lnTo>
                    <a:pt x="222" y="34"/>
                  </a:lnTo>
                  <a:lnTo>
                    <a:pt x="222" y="34"/>
                  </a:lnTo>
                  <a:lnTo>
                    <a:pt x="230" y="42"/>
                  </a:lnTo>
                  <a:lnTo>
                    <a:pt x="234" y="52"/>
                  </a:lnTo>
                  <a:lnTo>
                    <a:pt x="238" y="62"/>
                  </a:lnTo>
                  <a:lnTo>
                    <a:pt x="238" y="74"/>
                  </a:lnTo>
                  <a:lnTo>
                    <a:pt x="238" y="84"/>
                  </a:lnTo>
                  <a:lnTo>
                    <a:pt x="234" y="94"/>
                  </a:lnTo>
                  <a:lnTo>
                    <a:pt x="230" y="104"/>
                  </a:lnTo>
                  <a:lnTo>
                    <a:pt x="222" y="112"/>
                  </a:lnTo>
                  <a:lnTo>
                    <a:pt x="136" y="200"/>
                  </a:lnTo>
                  <a:lnTo>
                    <a:pt x="136" y="200"/>
                  </a:lnTo>
                  <a:lnTo>
                    <a:pt x="134" y="202"/>
                  </a:lnTo>
                  <a:lnTo>
                    <a:pt x="134" y="206"/>
                  </a:lnTo>
                  <a:lnTo>
                    <a:pt x="134" y="208"/>
                  </a:lnTo>
                  <a:lnTo>
                    <a:pt x="136" y="210"/>
                  </a:lnTo>
                  <a:lnTo>
                    <a:pt x="136" y="210"/>
                  </a:lnTo>
                  <a:lnTo>
                    <a:pt x="138" y="212"/>
                  </a:lnTo>
                  <a:lnTo>
                    <a:pt x="142" y="214"/>
                  </a:lnTo>
                  <a:lnTo>
                    <a:pt x="144" y="212"/>
                  </a:lnTo>
                  <a:lnTo>
                    <a:pt x="148" y="210"/>
                  </a:lnTo>
                  <a:lnTo>
                    <a:pt x="234" y="122"/>
                  </a:lnTo>
                  <a:lnTo>
                    <a:pt x="234" y="122"/>
                  </a:lnTo>
                  <a:lnTo>
                    <a:pt x="244" y="112"/>
                  </a:lnTo>
                  <a:lnTo>
                    <a:pt x="250" y="100"/>
                  </a:lnTo>
                  <a:lnTo>
                    <a:pt x="254" y="86"/>
                  </a:lnTo>
                  <a:lnTo>
                    <a:pt x="256" y="72"/>
                  </a:lnTo>
                  <a:lnTo>
                    <a:pt x="254" y="58"/>
                  </a:lnTo>
                  <a:lnTo>
                    <a:pt x="250" y="44"/>
                  </a:lnTo>
                  <a:lnTo>
                    <a:pt x="244" y="32"/>
                  </a:lnTo>
                  <a:lnTo>
                    <a:pt x="234" y="22"/>
                  </a:ln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05" name="Google Shape;605;p25"/>
          <p:cNvSpPr txBox="1"/>
          <p:nvPr/>
        </p:nvSpPr>
        <p:spPr>
          <a:xfrm>
            <a:off x="1162208" y="1385315"/>
            <a:ext cx="1170940" cy="3073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Xây dựng</a:t>
            </a:r>
            <a:endParaRPr b="1" sz="2000">
              <a:solidFill>
                <a:schemeClr val="lt1"/>
              </a:solidFill>
              <a:latin typeface="Calibri"/>
              <a:ea typeface="Calibri"/>
              <a:cs typeface="Calibri"/>
              <a:sym typeface="Calibri"/>
            </a:endParaRPr>
          </a:p>
        </p:txBody>
      </p:sp>
      <p:grpSp>
        <p:nvGrpSpPr>
          <p:cNvPr id="606" name="Google Shape;606;p25"/>
          <p:cNvGrpSpPr/>
          <p:nvPr/>
        </p:nvGrpSpPr>
        <p:grpSpPr>
          <a:xfrm>
            <a:off x="2510667" y="3232876"/>
            <a:ext cx="648000" cy="648000"/>
            <a:chOff x="2510032" y="1070066"/>
            <a:chExt cx="648000" cy="648000"/>
          </a:xfrm>
        </p:grpSpPr>
        <p:sp>
          <p:nvSpPr>
            <p:cNvPr id="607" name="Google Shape;607;p25"/>
            <p:cNvSpPr/>
            <p:nvPr/>
          </p:nvSpPr>
          <p:spPr>
            <a:xfrm>
              <a:off x="2510032" y="1070066"/>
              <a:ext cx="648000" cy="648000"/>
            </a:xfrm>
            <a:prstGeom prst="ellipse">
              <a:avLst/>
            </a:prstGeom>
            <a:gradFill>
              <a:gsLst>
                <a:gs pos="0">
                  <a:srgbClr val="FF8F68"/>
                </a:gs>
                <a:gs pos="100000">
                  <a:srgbClr val="EC354A"/>
                </a:gs>
              </a:gsLst>
              <a:lin ang="2700000" scaled="0"/>
            </a:gradFill>
            <a:ln>
              <a:noFill/>
            </a:ln>
            <a:effectLst>
              <a:outerShdw blurRad="152400" rotWithShape="0" algn="t" dir="2700000" dist="762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14864"/>
                </a:solidFill>
                <a:latin typeface="Calibri"/>
                <a:ea typeface="Calibri"/>
                <a:cs typeface="Calibri"/>
                <a:sym typeface="Calibri"/>
              </a:endParaRPr>
            </a:p>
          </p:txBody>
        </p:sp>
        <p:sp>
          <p:nvSpPr>
            <p:cNvPr id="608" name="Google Shape;608;p25"/>
            <p:cNvSpPr/>
            <p:nvPr/>
          </p:nvSpPr>
          <p:spPr>
            <a:xfrm>
              <a:off x="2686432" y="1287979"/>
              <a:ext cx="295200" cy="212174"/>
            </a:xfrm>
            <a:custGeom>
              <a:rect b="b" l="l" r="r" t="t"/>
              <a:pathLst>
                <a:path extrusionOk="0" h="184" w="256">
                  <a:moveTo>
                    <a:pt x="208" y="66"/>
                  </a:moveTo>
                  <a:lnTo>
                    <a:pt x="208" y="66"/>
                  </a:lnTo>
                  <a:lnTo>
                    <a:pt x="204" y="52"/>
                  </a:lnTo>
                  <a:lnTo>
                    <a:pt x="200" y="40"/>
                  </a:lnTo>
                  <a:lnTo>
                    <a:pt x="194" y="28"/>
                  </a:lnTo>
                  <a:lnTo>
                    <a:pt x="184" y="18"/>
                  </a:lnTo>
                  <a:lnTo>
                    <a:pt x="174" y="10"/>
                  </a:lnTo>
                  <a:lnTo>
                    <a:pt x="162" y="6"/>
                  </a:lnTo>
                  <a:lnTo>
                    <a:pt x="150" y="2"/>
                  </a:lnTo>
                  <a:lnTo>
                    <a:pt x="136" y="0"/>
                  </a:lnTo>
                  <a:lnTo>
                    <a:pt x="136" y="0"/>
                  </a:lnTo>
                  <a:lnTo>
                    <a:pt x="126" y="0"/>
                  </a:lnTo>
                  <a:lnTo>
                    <a:pt x="116" y="4"/>
                  </a:lnTo>
                  <a:lnTo>
                    <a:pt x="106" y="6"/>
                  </a:lnTo>
                  <a:lnTo>
                    <a:pt x="96" y="12"/>
                  </a:lnTo>
                  <a:lnTo>
                    <a:pt x="88" y="18"/>
                  </a:lnTo>
                  <a:lnTo>
                    <a:pt x="82" y="24"/>
                  </a:lnTo>
                  <a:lnTo>
                    <a:pt x="76" y="32"/>
                  </a:lnTo>
                  <a:lnTo>
                    <a:pt x="70" y="42"/>
                  </a:lnTo>
                  <a:lnTo>
                    <a:pt x="70" y="42"/>
                  </a:lnTo>
                  <a:lnTo>
                    <a:pt x="60" y="40"/>
                  </a:lnTo>
                  <a:lnTo>
                    <a:pt x="60" y="40"/>
                  </a:lnTo>
                  <a:lnTo>
                    <a:pt x="52" y="40"/>
                  </a:lnTo>
                  <a:lnTo>
                    <a:pt x="46" y="42"/>
                  </a:lnTo>
                  <a:lnTo>
                    <a:pt x="40" y="46"/>
                  </a:lnTo>
                  <a:lnTo>
                    <a:pt x="34" y="50"/>
                  </a:lnTo>
                  <a:lnTo>
                    <a:pt x="30" y="56"/>
                  </a:lnTo>
                  <a:lnTo>
                    <a:pt x="26" y="62"/>
                  </a:lnTo>
                  <a:lnTo>
                    <a:pt x="24" y="68"/>
                  </a:lnTo>
                  <a:lnTo>
                    <a:pt x="24" y="76"/>
                  </a:lnTo>
                  <a:lnTo>
                    <a:pt x="24" y="76"/>
                  </a:lnTo>
                  <a:lnTo>
                    <a:pt x="26" y="88"/>
                  </a:lnTo>
                  <a:lnTo>
                    <a:pt x="26" y="88"/>
                  </a:lnTo>
                  <a:lnTo>
                    <a:pt x="16" y="96"/>
                  </a:lnTo>
                  <a:lnTo>
                    <a:pt x="8" y="106"/>
                  </a:lnTo>
                  <a:lnTo>
                    <a:pt x="2" y="118"/>
                  </a:lnTo>
                  <a:lnTo>
                    <a:pt x="0" y="132"/>
                  </a:lnTo>
                  <a:lnTo>
                    <a:pt x="0" y="132"/>
                  </a:lnTo>
                  <a:lnTo>
                    <a:pt x="2" y="142"/>
                  </a:lnTo>
                  <a:lnTo>
                    <a:pt x="4" y="152"/>
                  </a:lnTo>
                  <a:lnTo>
                    <a:pt x="8" y="162"/>
                  </a:lnTo>
                  <a:lnTo>
                    <a:pt x="16" y="168"/>
                  </a:lnTo>
                  <a:lnTo>
                    <a:pt x="22" y="176"/>
                  </a:lnTo>
                  <a:lnTo>
                    <a:pt x="32" y="180"/>
                  </a:lnTo>
                  <a:lnTo>
                    <a:pt x="42" y="182"/>
                  </a:lnTo>
                  <a:lnTo>
                    <a:pt x="52" y="184"/>
                  </a:lnTo>
                  <a:lnTo>
                    <a:pt x="52" y="184"/>
                  </a:lnTo>
                  <a:lnTo>
                    <a:pt x="196" y="184"/>
                  </a:lnTo>
                  <a:lnTo>
                    <a:pt x="196" y="184"/>
                  </a:lnTo>
                  <a:lnTo>
                    <a:pt x="196" y="184"/>
                  </a:lnTo>
                  <a:lnTo>
                    <a:pt x="208" y="182"/>
                  </a:lnTo>
                  <a:lnTo>
                    <a:pt x="220" y="180"/>
                  </a:lnTo>
                  <a:lnTo>
                    <a:pt x="230" y="174"/>
                  </a:lnTo>
                  <a:lnTo>
                    <a:pt x="238" y="166"/>
                  </a:lnTo>
                  <a:lnTo>
                    <a:pt x="246" y="158"/>
                  </a:lnTo>
                  <a:lnTo>
                    <a:pt x="252" y="148"/>
                  </a:lnTo>
                  <a:lnTo>
                    <a:pt x="254" y="136"/>
                  </a:lnTo>
                  <a:lnTo>
                    <a:pt x="256" y="124"/>
                  </a:lnTo>
                  <a:lnTo>
                    <a:pt x="256" y="124"/>
                  </a:lnTo>
                  <a:lnTo>
                    <a:pt x="256" y="114"/>
                  </a:lnTo>
                  <a:lnTo>
                    <a:pt x="252" y="104"/>
                  </a:lnTo>
                  <a:lnTo>
                    <a:pt x="248" y="94"/>
                  </a:lnTo>
                  <a:lnTo>
                    <a:pt x="242" y="86"/>
                  </a:lnTo>
                  <a:lnTo>
                    <a:pt x="234" y="78"/>
                  </a:lnTo>
                  <a:lnTo>
                    <a:pt x="226" y="72"/>
                  </a:lnTo>
                  <a:lnTo>
                    <a:pt x="218" y="68"/>
                  </a:lnTo>
                  <a:lnTo>
                    <a:pt x="208" y="66"/>
                  </a:lnTo>
                  <a:close/>
                  <a:moveTo>
                    <a:pt x="196" y="168"/>
                  </a:moveTo>
                  <a:lnTo>
                    <a:pt x="196" y="168"/>
                  </a:lnTo>
                  <a:lnTo>
                    <a:pt x="52" y="168"/>
                  </a:lnTo>
                  <a:lnTo>
                    <a:pt x="52" y="168"/>
                  </a:lnTo>
                  <a:lnTo>
                    <a:pt x="44" y="168"/>
                  </a:lnTo>
                  <a:lnTo>
                    <a:pt x="38" y="166"/>
                  </a:lnTo>
                  <a:lnTo>
                    <a:pt x="32" y="162"/>
                  </a:lnTo>
                  <a:lnTo>
                    <a:pt x="26" y="158"/>
                  </a:lnTo>
                  <a:lnTo>
                    <a:pt x="22" y="152"/>
                  </a:lnTo>
                  <a:lnTo>
                    <a:pt x="18" y="146"/>
                  </a:lnTo>
                  <a:lnTo>
                    <a:pt x="16" y="140"/>
                  </a:lnTo>
                  <a:lnTo>
                    <a:pt x="16" y="132"/>
                  </a:lnTo>
                  <a:lnTo>
                    <a:pt x="16" y="132"/>
                  </a:lnTo>
                  <a:lnTo>
                    <a:pt x="18" y="122"/>
                  </a:lnTo>
                  <a:lnTo>
                    <a:pt x="20" y="114"/>
                  </a:lnTo>
                  <a:lnTo>
                    <a:pt x="26" y="106"/>
                  </a:lnTo>
                  <a:lnTo>
                    <a:pt x="34" y="102"/>
                  </a:lnTo>
                  <a:lnTo>
                    <a:pt x="34" y="102"/>
                  </a:lnTo>
                  <a:lnTo>
                    <a:pt x="40" y="98"/>
                  </a:lnTo>
                  <a:lnTo>
                    <a:pt x="44" y="94"/>
                  </a:lnTo>
                  <a:lnTo>
                    <a:pt x="44" y="90"/>
                  </a:lnTo>
                  <a:lnTo>
                    <a:pt x="42" y="82"/>
                  </a:lnTo>
                  <a:lnTo>
                    <a:pt x="42" y="82"/>
                  </a:lnTo>
                  <a:lnTo>
                    <a:pt x="40" y="76"/>
                  </a:lnTo>
                  <a:lnTo>
                    <a:pt x="40" y="76"/>
                  </a:lnTo>
                  <a:lnTo>
                    <a:pt x="42" y="68"/>
                  </a:lnTo>
                  <a:lnTo>
                    <a:pt x="46" y="62"/>
                  </a:lnTo>
                  <a:lnTo>
                    <a:pt x="52" y="58"/>
                  </a:lnTo>
                  <a:lnTo>
                    <a:pt x="60" y="56"/>
                  </a:lnTo>
                  <a:lnTo>
                    <a:pt x="60" y="56"/>
                  </a:lnTo>
                  <a:lnTo>
                    <a:pt x="64" y="56"/>
                  </a:lnTo>
                  <a:lnTo>
                    <a:pt x="70" y="58"/>
                  </a:lnTo>
                  <a:lnTo>
                    <a:pt x="70" y="58"/>
                  </a:lnTo>
                  <a:lnTo>
                    <a:pt x="76" y="60"/>
                  </a:lnTo>
                  <a:lnTo>
                    <a:pt x="80" y="58"/>
                  </a:lnTo>
                  <a:lnTo>
                    <a:pt x="82" y="54"/>
                  </a:lnTo>
                  <a:lnTo>
                    <a:pt x="86" y="48"/>
                  </a:lnTo>
                  <a:lnTo>
                    <a:pt x="86" y="48"/>
                  </a:lnTo>
                  <a:lnTo>
                    <a:pt x="94" y="36"/>
                  </a:lnTo>
                  <a:lnTo>
                    <a:pt x="106" y="24"/>
                  </a:lnTo>
                  <a:lnTo>
                    <a:pt x="120" y="18"/>
                  </a:lnTo>
                  <a:lnTo>
                    <a:pt x="136" y="16"/>
                  </a:lnTo>
                  <a:lnTo>
                    <a:pt x="136" y="16"/>
                  </a:lnTo>
                  <a:lnTo>
                    <a:pt x="146" y="16"/>
                  </a:lnTo>
                  <a:lnTo>
                    <a:pt x="156" y="20"/>
                  </a:lnTo>
                  <a:lnTo>
                    <a:pt x="166" y="24"/>
                  </a:lnTo>
                  <a:lnTo>
                    <a:pt x="174" y="30"/>
                  </a:lnTo>
                  <a:lnTo>
                    <a:pt x="180" y="38"/>
                  </a:lnTo>
                  <a:lnTo>
                    <a:pt x="186" y="46"/>
                  </a:lnTo>
                  <a:lnTo>
                    <a:pt x="190" y="56"/>
                  </a:lnTo>
                  <a:lnTo>
                    <a:pt x="192" y="66"/>
                  </a:lnTo>
                  <a:lnTo>
                    <a:pt x="192" y="66"/>
                  </a:lnTo>
                  <a:lnTo>
                    <a:pt x="192" y="74"/>
                  </a:lnTo>
                  <a:lnTo>
                    <a:pt x="194" y="78"/>
                  </a:lnTo>
                  <a:lnTo>
                    <a:pt x="198" y="80"/>
                  </a:lnTo>
                  <a:lnTo>
                    <a:pt x="204" y="80"/>
                  </a:lnTo>
                  <a:lnTo>
                    <a:pt x="204" y="80"/>
                  </a:lnTo>
                  <a:lnTo>
                    <a:pt x="212" y="82"/>
                  </a:lnTo>
                  <a:lnTo>
                    <a:pt x="218" y="86"/>
                  </a:lnTo>
                  <a:lnTo>
                    <a:pt x="224" y="90"/>
                  </a:lnTo>
                  <a:lnTo>
                    <a:pt x="230" y="96"/>
                  </a:lnTo>
                  <a:lnTo>
                    <a:pt x="234" y="102"/>
                  </a:lnTo>
                  <a:lnTo>
                    <a:pt x="238" y="108"/>
                  </a:lnTo>
                  <a:lnTo>
                    <a:pt x="240" y="116"/>
                  </a:lnTo>
                  <a:lnTo>
                    <a:pt x="240" y="124"/>
                  </a:lnTo>
                  <a:lnTo>
                    <a:pt x="240" y="124"/>
                  </a:lnTo>
                  <a:lnTo>
                    <a:pt x="240" y="132"/>
                  </a:lnTo>
                  <a:lnTo>
                    <a:pt x="236" y="142"/>
                  </a:lnTo>
                  <a:lnTo>
                    <a:pt x="232" y="148"/>
                  </a:lnTo>
                  <a:lnTo>
                    <a:pt x="228" y="156"/>
                  </a:lnTo>
                  <a:lnTo>
                    <a:pt x="220" y="160"/>
                  </a:lnTo>
                  <a:lnTo>
                    <a:pt x="214" y="164"/>
                  </a:lnTo>
                  <a:lnTo>
                    <a:pt x="204" y="168"/>
                  </a:lnTo>
                  <a:lnTo>
                    <a:pt x="196" y="16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4000"/>
                                        <p:tgtEl>
                                          <p:spTgt spid="591"/>
                                        </p:tgtEl>
                                      </p:cBhvr>
                                    </p:animEffect>
                                  </p:childTnLst>
                                </p:cTn>
                              </p:par>
                              <p:par>
                                <p:cTn fill="hold" nodeType="withEffect" presetClass="entr" presetID="1" presetSubtype="0">
                                  <p:stCondLst>
                                    <p:cond delay="500"/>
                                  </p:stCondLst>
                                  <p:childTnLst>
                                    <p:set>
                                      <p:cBhvr>
                                        <p:cTn dur="1" fill="hold">
                                          <p:stCondLst>
                                            <p:cond delay="0"/>
                                          </p:stCondLst>
                                        </p:cTn>
                                        <p:tgtEl>
                                          <p:spTgt spid="602"/>
                                        </p:tgtEl>
                                        <p:attrNameLst>
                                          <p:attrName>style.visibility</p:attrName>
                                        </p:attrNameLst>
                                      </p:cBhvr>
                                      <p:to>
                                        <p:strVal val="visible"/>
                                      </p:to>
                                    </p:set>
                                  </p:childTnLst>
                                </p:cTn>
                              </p:par>
                              <p:par>
                                <p:cTn fill="hold" nodeType="withEffect" presetClass="entr" presetID="2" presetSubtype="8">
                                  <p:stCondLst>
                                    <p:cond delay="0"/>
                                  </p:stCondLst>
                                  <p:childTnLst>
                                    <p:set>
                                      <p:cBhvr>
                                        <p:cTn dur="1" fill="hold">
                                          <p:stCondLst>
                                            <p:cond delay="0"/>
                                          </p:stCondLst>
                                        </p:cTn>
                                        <p:tgtEl>
                                          <p:spTgt spid="605"/>
                                        </p:tgtEl>
                                        <p:attrNameLst>
                                          <p:attrName>style.visibility</p:attrName>
                                        </p:attrNameLst>
                                      </p:cBhvr>
                                      <p:to>
                                        <p:strVal val="visible"/>
                                      </p:to>
                                    </p:set>
                                    <p:anim calcmode="lin" valueType="num">
                                      <p:cBhvr additive="base">
                                        <p:cTn dur="500"/>
                                        <p:tgtEl>
                                          <p:spTgt spid="605"/>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1000"/>
                                  </p:stCondLst>
                                  <p:childTnLst>
                                    <p:set>
                                      <p:cBhvr>
                                        <p:cTn dur="1" fill="hold">
                                          <p:stCondLst>
                                            <p:cond delay="0"/>
                                          </p:stCondLst>
                                        </p:cTn>
                                        <p:tgtEl>
                                          <p:spTgt spid="596"/>
                                        </p:tgtEl>
                                        <p:attrNameLst>
                                          <p:attrName>style.visibility</p:attrName>
                                        </p:attrNameLst>
                                      </p:cBhvr>
                                      <p:to>
                                        <p:strVal val="visible"/>
                                      </p:to>
                                    </p:set>
                                  </p:childTnLst>
                                </p:cTn>
                              </p:par>
                              <p:par>
                                <p:cTn fill="hold" nodeType="withEffect" presetClass="entr" presetID="1" presetSubtype="0">
                                  <p:stCondLst>
                                    <p:cond delay="1500"/>
                                  </p:stCondLst>
                                  <p:childTnLst>
                                    <p:set>
                                      <p:cBhvr>
                                        <p:cTn dur="1" fill="hold">
                                          <p:stCondLst>
                                            <p:cond delay="0"/>
                                          </p:stCondLst>
                                        </p:cTn>
                                        <p:tgtEl>
                                          <p:spTgt spid="606"/>
                                        </p:tgtEl>
                                        <p:attrNameLst>
                                          <p:attrName>style.visibility</p:attrName>
                                        </p:attrNameLst>
                                      </p:cBhvr>
                                      <p:to>
                                        <p:strVal val="visible"/>
                                      </p:to>
                                    </p:set>
                                  </p:childTnLst>
                                </p:cTn>
                              </p:par>
                              <p:par>
                                <p:cTn fill="hold" nodeType="withEffect" presetClass="entr" presetID="2" presetSubtype="8">
                                  <p:stCondLst>
                                    <p:cond delay="2500"/>
                                  </p:stCondLst>
                                  <p:childTnLst>
                                    <p:set>
                                      <p:cBhvr>
                                        <p:cTn dur="1" fill="hold">
                                          <p:stCondLst>
                                            <p:cond delay="0"/>
                                          </p:stCondLst>
                                        </p:cTn>
                                        <p:tgtEl>
                                          <p:spTgt spid="592"/>
                                        </p:tgtEl>
                                        <p:attrNameLst>
                                          <p:attrName>style.visibility</p:attrName>
                                        </p:attrNameLst>
                                      </p:cBhvr>
                                      <p:to>
                                        <p:strVal val="visible"/>
                                      </p:to>
                                    </p:set>
                                    <p:anim calcmode="lin" valueType="num">
                                      <p:cBhvr additive="base">
                                        <p:cTn dur="500"/>
                                        <p:tgtEl>
                                          <p:spTgt spid="5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000"/>
                                  </p:stCondLst>
                                  <p:childTnLst>
                                    <p:set>
                                      <p:cBhvr>
                                        <p:cTn dur="1" fill="hold">
                                          <p:stCondLst>
                                            <p:cond delay="0"/>
                                          </p:stCondLst>
                                        </p:cTn>
                                        <p:tgtEl>
                                          <p:spTgt spid="593"/>
                                        </p:tgtEl>
                                        <p:attrNameLst>
                                          <p:attrName>style.visibility</p:attrName>
                                        </p:attrNameLst>
                                      </p:cBhvr>
                                      <p:to>
                                        <p:strVal val="visible"/>
                                      </p:to>
                                    </p:set>
                                    <p:anim calcmode="lin" valueType="num">
                                      <p:cBhvr additive="base">
                                        <p:cTn dur="1000"/>
                                        <p:tgtEl>
                                          <p:spTgt spid="59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612" name="Shape 612"/>
        <p:cNvGrpSpPr/>
        <p:nvPr/>
      </p:nvGrpSpPr>
      <p:grpSpPr>
        <a:xfrm>
          <a:off x="0" y="0"/>
          <a:ext cx="0" cy="0"/>
          <a:chOff x="0" y="0"/>
          <a:chExt cx="0" cy="0"/>
        </a:xfrm>
      </p:grpSpPr>
      <p:grpSp>
        <p:nvGrpSpPr>
          <p:cNvPr id="613" name="Google Shape;613;p26"/>
          <p:cNvGrpSpPr/>
          <p:nvPr/>
        </p:nvGrpSpPr>
        <p:grpSpPr>
          <a:xfrm>
            <a:off x="985991" y="2104260"/>
            <a:ext cx="384204" cy="397860"/>
            <a:chOff x="4595813" y="1874838"/>
            <a:chExt cx="2992438" cy="3098800"/>
          </a:xfrm>
        </p:grpSpPr>
        <p:sp>
          <p:nvSpPr>
            <p:cNvPr id="614" name="Google Shape;614;p26"/>
            <p:cNvSpPr/>
            <p:nvPr/>
          </p:nvSpPr>
          <p:spPr>
            <a:xfrm>
              <a:off x="4595813" y="1874838"/>
              <a:ext cx="2703513" cy="3098800"/>
            </a:xfrm>
            <a:custGeom>
              <a:rect b="b" l="l" r="r" t="t"/>
              <a:pathLst>
                <a:path extrusionOk="0" h="3905" w="3405">
                  <a:moveTo>
                    <a:pt x="1702" y="0"/>
                  </a:moveTo>
                  <a:lnTo>
                    <a:pt x="1727" y="2"/>
                  </a:lnTo>
                  <a:lnTo>
                    <a:pt x="1754" y="9"/>
                  </a:lnTo>
                  <a:lnTo>
                    <a:pt x="1785" y="21"/>
                  </a:lnTo>
                  <a:lnTo>
                    <a:pt x="1820" y="36"/>
                  </a:lnTo>
                  <a:lnTo>
                    <a:pt x="1858" y="55"/>
                  </a:lnTo>
                  <a:lnTo>
                    <a:pt x="1898" y="78"/>
                  </a:lnTo>
                  <a:lnTo>
                    <a:pt x="1942" y="103"/>
                  </a:lnTo>
                  <a:lnTo>
                    <a:pt x="1988" y="130"/>
                  </a:lnTo>
                  <a:lnTo>
                    <a:pt x="2036" y="159"/>
                  </a:lnTo>
                  <a:lnTo>
                    <a:pt x="2087" y="190"/>
                  </a:lnTo>
                  <a:lnTo>
                    <a:pt x="2140" y="221"/>
                  </a:lnTo>
                  <a:lnTo>
                    <a:pt x="2196" y="253"/>
                  </a:lnTo>
                  <a:lnTo>
                    <a:pt x="2253" y="285"/>
                  </a:lnTo>
                  <a:lnTo>
                    <a:pt x="2311" y="316"/>
                  </a:lnTo>
                  <a:lnTo>
                    <a:pt x="2372" y="347"/>
                  </a:lnTo>
                  <a:lnTo>
                    <a:pt x="2434" y="377"/>
                  </a:lnTo>
                  <a:lnTo>
                    <a:pt x="2497" y="405"/>
                  </a:lnTo>
                  <a:lnTo>
                    <a:pt x="2561" y="431"/>
                  </a:lnTo>
                  <a:lnTo>
                    <a:pt x="2626" y="455"/>
                  </a:lnTo>
                  <a:lnTo>
                    <a:pt x="2693" y="475"/>
                  </a:lnTo>
                  <a:lnTo>
                    <a:pt x="2784" y="499"/>
                  </a:lnTo>
                  <a:lnTo>
                    <a:pt x="2874" y="514"/>
                  </a:lnTo>
                  <a:lnTo>
                    <a:pt x="2963" y="525"/>
                  </a:lnTo>
                  <a:lnTo>
                    <a:pt x="3051" y="532"/>
                  </a:lnTo>
                  <a:lnTo>
                    <a:pt x="3138" y="536"/>
                  </a:lnTo>
                  <a:lnTo>
                    <a:pt x="3225" y="536"/>
                  </a:lnTo>
                  <a:lnTo>
                    <a:pt x="3310" y="536"/>
                  </a:lnTo>
                  <a:lnTo>
                    <a:pt x="3319" y="536"/>
                  </a:lnTo>
                  <a:lnTo>
                    <a:pt x="3328" y="537"/>
                  </a:lnTo>
                  <a:lnTo>
                    <a:pt x="3339" y="538"/>
                  </a:lnTo>
                  <a:lnTo>
                    <a:pt x="3349" y="542"/>
                  </a:lnTo>
                  <a:lnTo>
                    <a:pt x="3360" y="547"/>
                  </a:lnTo>
                  <a:lnTo>
                    <a:pt x="3371" y="554"/>
                  </a:lnTo>
                  <a:lnTo>
                    <a:pt x="3380" y="564"/>
                  </a:lnTo>
                  <a:lnTo>
                    <a:pt x="3389" y="577"/>
                  </a:lnTo>
                  <a:lnTo>
                    <a:pt x="3395" y="595"/>
                  </a:lnTo>
                  <a:lnTo>
                    <a:pt x="3399" y="618"/>
                  </a:lnTo>
                  <a:lnTo>
                    <a:pt x="3401" y="644"/>
                  </a:lnTo>
                  <a:lnTo>
                    <a:pt x="3401" y="650"/>
                  </a:lnTo>
                  <a:lnTo>
                    <a:pt x="3401" y="664"/>
                  </a:lnTo>
                  <a:lnTo>
                    <a:pt x="3401" y="687"/>
                  </a:lnTo>
                  <a:lnTo>
                    <a:pt x="3401" y="715"/>
                  </a:lnTo>
                  <a:lnTo>
                    <a:pt x="3401" y="750"/>
                  </a:lnTo>
                  <a:lnTo>
                    <a:pt x="3401" y="792"/>
                  </a:lnTo>
                  <a:lnTo>
                    <a:pt x="3401" y="837"/>
                  </a:lnTo>
                  <a:lnTo>
                    <a:pt x="3402" y="887"/>
                  </a:lnTo>
                  <a:lnTo>
                    <a:pt x="3402" y="940"/>
                  </a:lnTo>
                  <a:lnTo>
                    <a:pt x="3402" y="997"/>
                  </a:lnTo>
                  <a:lnTo>
                    <a:pt x="3402" y="1055"/>
                  </a:lnTo>
                  <a:lnTo>
                    <a:pt x="3402" y="1116"/>
                  </a:lnTo>
                  <a:lnTo>
                    <a:pt x="3403" y="1178"/>
                  </a:lnTo>
                  <a:lnTo>
                    <a:pt x="3403" y="1240"/>
                  </a:lnTo>
                  <a:lnTo>
                    <a:pt x="3403" y="1302"/>
                  </a:lnTo>
                  <a:lnTo>
                    <a:pt x="3403" y="1362"/>
                  </a:lnTo>
                  <a:lnTo>
                    <a:pt x="3404" y="1421"/>
                  </a:lnTo>
                  <a:lnTo>
                    <a:pt x="3404" y="1478"/>
                  </a:lnTo>
                  <a:lnTo>
                    <a:pt x="3404" y="1530"/>
                  </a:lnTo>
                  <a:lnTo>
                    <a:pt x="3404" y="1580"/>
                  </a:lnTo>
                  <a:lnTo>
                    <a:pt x="3404" y="1626"/>
                  </a:lnTo>
                  <a:lnTo>
                    <a:pt x="3404" y="1665"/>
                  </a:lnTo>
                  <a:lnTo>
                    <a:pt x="3405" y="1701"/>
                  </a:lnTo>
                  <a:lnTo>
                    <a:pt x="3405" y="1730"/>
                  </a:lnTo>
                  <a:lnTo>
                    <a:pt x="3405" y="1751"/>
                  </a:lnTo>
                  <a:lnTo>
                    <a:pt x="3405" y="1764"/>
                  </a:lnTo>
                  <a:lnTo>
                    <a:pt x="3405" y="1770"/>
                  </a:lnTo>
                  <a:lnTo>
                    <a:pt x="3402" y="1866"/>
                  </a:lnTo>
                  <a:lnTo>
                    <a:pt x="3391" y="1963"/>
                  </a:lnTo>
                  <a:lnTo>
                    <a:pt x="3374" y="2059"/>
                  </a:lnTo>
                  <a:lnTo>
                    <a:pt x="3353" y="2154"/>
                  </a:lnTo>
                  <a:lnTo>
                    <a:pt x="3349" y="2161"/>
                  </a:lnTo>
                  <a:lnTo>
                    <a:pt x="3346" y="2171"/>
                  </a:lnTo>
                  <a:lnTo>
                    <a:pt x="3340" y="2180"/>
                  </a:lnTo>
                  <a:lnTo>
                    <a:pt x="3333" y="2189"/>
                  </a:lnTo>
                  <a:lnTo>
                    <a:pt x="3322" y="2195"/>
                  </a:lnTo>
                  <a:lnTo>
                    <a:pt x="3310" y="2199"/>
                  </a:lnTo>
                  <a:lnTo>
                    <a:pt x="3296" y="2198"/>
                  </a:lnTo>
                  <a:lnTo>
                    <a:pt x="3279" y="2193"/>
                  </a:lnTo>
                  <a:lnTo>
                    <a:pt x="3242" y="2183"/>
                  </a:lnTo>
                  <a:lnTo>
                    <a:pt x="3204" y="2174"/>
                  </a:lnTo>
                  <a:lnTo>
                    <a:pt x="3165" y="2168"/>
                  </a:lnTo>
                  <a:lnTo>
                    <a:pt x="3123" y="2163"/>
                  </a:lnTo>
                  <a:lnTo>
                    <a:pt x="3077" y="2160"/>
                  </a:lnTo>
                  <a:lnTo>
                    <a:pt x="3026" y="2159"/>
                  </a:lnTo>
                  <a:lnTo>
                    <a:pt x="2945" y="2163"/>
                  </a:lnTo>
                  <a:lnTo>
                    <a:pt x="2867" y="2172"/>
                  </a:lnTo>
                  <a:lnTo>
                    <a:pt x="2790" y="2189"/>
                  </a:lnTo>
                  <a:lnTo>
                    <a:pt x="2717" y="2211"/>
                  </a:lnTo>
                  <a:lnTo>
                    <a:pt x="2645" y="2240"/>
                  </a:lnTo>
                  <a:lnTo>
                    <a:pt x="2576" y="2274"/>
                  </a:lnTo>
                  <a:lnTo>
                    <a:pt x="2512" y="2314"/>
                  </a:lnTo>
                  <a:lnTo>
                    <a:pt x="2450" y="2358"/>
                  </a:lnTo>
                  <a:lnTo>
                    <a:pt x="2393" y="2406"/>
                  </a:lnTo>
                  <a:lnTo>
                    <a:pt x="2340" y="2460"/>
                  </a:lnTo>
                  <a:lnTo>
                    <a:pt x="2290" y="2517"/>
                  </a:lnTo>
                  <a:lnTo>
                    <a:pt x="2246" y="2579"/>
                  </a:lnTo>
                  <a:lnTo>
                    <a:pt x="2206" y="2643"/>
                  </a:lnTo>
                  <a:lnTo>
                    <a:pt x="2173" y="2712"/>
                  </a:lnTo>
                  <a:lnTo>
                    <a:pt x="2145" y="2783"/>
                  </a:lnTo>
                  <a:lnTo>
                    <a:pt x="2122" y="2857"/>
                  </a:lnTo>
                  <a:lnTo>
                    <a:pt x="2105" y="2933"/>
                  </a:lnTo>
                  <a:lnTo>
                    <a:pt x="2095" y="3013"/>
                  </a:lnTo>
                  <a:lnTo>
                    <a:pt x="2092" y="3092"/>
                  </a:lnTo>
                  <a:lnTo>
                    <a:pt x="2095" y="3168"/>
                  </a:lnTo>
                  <a:lnTo>
                    <a:pt x="2104" y="3242"/>
                  </a:lnTo>
                  <a:lnTo>
                    <a:pt x="2118" y="3315"/>
                  </a:lnTo>
                  <a:lnTo>
                    <a:pt x="2139" y="3385"/>
                  </a:lnTo>
                  <a:lnTo>
                    <a:pt x="2164" y="3453"/>
                  </a:lnTo>
                  <a:lnTo>
                    <a:pt x="2193" y="3518"/>
                  </a:lnTo>
                  <a:lnTo>
                    <a:pt x="2229" y="3580"/>
                  </a:lnTo>
                  <a:lnTo>
                    <a:pt x="2233" y="3587"/>
                  </a:lnTo>
                  <a:lnTo>
                    <a:pt x="2237" y="3594"/>
                  </a:lnTo>
                  <a:lnTo>
                    <a:pt x="2241" y="3601"/>
                  </a:lnTo>
                  <a:lnTo>
                    <a:pt x="2242" y="3610"/>
                  </a:lnTo>
                  <a:lnTo>
                    <a:pt x="2240" y="3619"/>
                  </a:lnTo>
                  <a:lnTo>
                    <a:pt x="2234" y="3630"/>
                  </a:lnTo>
                  <a:lnTo>
                    <a:pt x="2223" y="3641"/>
                  </a:lnTo>
                  <a:lnTo>
                    <a:pt x="2154" y="3691"/>
                  </a:lnTo>
                  <a:lnTo>
                    <a:pt x="2089" y="3736"/>
                  </a:lnTo>
                  <a:lnTo>
                    <a:pt x="2027" y="3775"/>
                  </a:lnTo>
                  <a:lnTo>
                    <a:pt x="1970" y="3809"/>
                  </a:lnTo>
                  <a:lnTo>
                    <a:pt x="1915" y="3838"/>
                  </a:lnTo>
                  <a:lnTo>
                    <a:pt x="1865" y="3862"/>
                  </a:lnTo>
                  <a:lnTo>
                    <a:pt x="1819" y="3881"/>
                  </a:lnTo>
                  <a:lnTo>
                    <a:pt x="1776" y="3894"/>
                  </a:lnTo>
                  <a:lnTo>
                    <a:pt x="1737" y="3901"/>
                  </a:lnTo>
                  <a:lnTo>
                    <a:pt x="1702" y="3905"/>
                  </a:lnTo>
                  <a:lnTo>
                    <a:pt x="1672" y="3902"/>
                  </a:lnTo>
                  <a:lnTo>
                    <a:pt x="1639" y="3895"/>
                  </a:lnTo>
                  <a:lnTo>
                    <a:pt x="1601" y="3884"/>
                  </a:lnTo>
                  <a:lnTo>
                    <a:pt x="1559" y="3869"/>
                  </a:lnTo>
                  <a:lnTo>
                    <a:pt x="1514" y="3850"/>
                  </a:lnTo>
                  <a:lnTo>
                    <a:pt x="1467" y="3826"/>
                  </a:lnTo>
                  <a:lnTo>
                    <a:pt x="1415" y="3800"/>
                  </a:lnTo>
                  <a:lnTo>
                    <a:pt x="1362" y="3769"/>
                  </a:lnTo>
                  <a:lnTo>
                    <a:pt x="1307" y="3735"/>
                  </a:lnTo>
                  <a:lnTo>
                    <a:pt x="1249" y="3696"/>
                  </a:lnTo>
                  <a:lnTo>
                    <a:pt x="1191" y="3655"/>
                  </a:lnTo>
                  <a:lnTo>
                    <a:pt x="1130" y="3611"/>
                  </a:lnTo>
                  <a:lnTo>
                    <a:pt x="1068" y="3563"/>
                  </a:lnTo>
                  <a:lnTo>
                    <a:pt x="1006" y="3512"/>
                  </a:lnTo>
                  <a:lnTo>
                    <a:pt x="943" y="3459"/>
                  </a:lnTo>
                  <a:lnTo>
                    <a:pt x="880" y="3403"/>
                  </a:lnTo>
                  <a:lnTo>
                    <a:pt x="817" y="3343"/>
                  </a:lnTo>
                  <a:lnTo>
                    <a:pt x="754" y="3281"/>
                  </a:lnTo>
                  <a:lnTo>
                    <a:pt x="692" y="3217"/>
                  </a:lnTo>
                  <a:lnTo>
                    <a:pt x="630" y="3151"/>
                  </a:lnTo>
                  <a:lnTo>
                    <a:pt x="571" y="3082"/>
                  </a:lnTo>
                  <a:lnTo>
                    <a:pt x="513" y="3010"/>
                  </a:lnTo>
                  <a:lnTo>
                    <a:pt x="456" y="2938"/>
                  </a:lnTo>
                  <a:lnTo>
                    <a:pt x="401" y="2863"/>
                  </a:lnTo>
                  <a:lnTo>
                    <a:pt x="349" y="2787"/>
                  </a:lnTo>
                  <a:lnTo>
                    <a:pt x="299" y="2708"/>
                  </a:lnTo>
                  <a:lnTo>
                    <a:pt x="251" y="2629"/>
                  </a:lnTo>
                  <a:lnTo>
                    <a:pt x="207" y="2547"/>
                  </a:lnTo>
                  <a:lnTo>
                    <a:pt x="167" y="2465"/>
                  </a:lnTo>
                  <a:lnTo>
                    <a:pt x="130" y="2380"/>
                  </a:lnTo>
                  <a:lnTo>
                    <a:pt x="96" y="2296"/>
                  </a:lnTo>
                  <a:lnTo>
                    <a:pt x="68" y="2210"/>
                  </a:lnTo>
                  <a:lnTo>
                    <a:pt x="44" y="2123"/>
                  </a:lnTo>
                  <a:lnTo>
                    <a:pt x="25" y="2035"/>
                  </a:lnTo>
                  <a:lnTo>
                    <a:pt x="11" y="1947"/>
                  </a:lnTo>
                  <a:lnTo>
                    <a:pt x="2" y="1858"/>
                  </a:lnTo>
                  <a:lnTo>
                    <a:pt x="0" y="1770"/>
                  </a:lnTo>
                  <a:lnTo>
                    <a:pt x="0" y="1769"/>
                  </a:lnTo>
                  <a:lnTo>
                    <a:pt x="0" y="1764"/>
                  </a:lnTo>
                  <a:lnTo>
                    <a:pt x="0" y="1750"/>
                  </a:lnTo>
                  <a:lnTo>
                    <a:pt x="0" y="1727"/>
                  </a:lnTo>
                  <a:lnTo>
                    <a:pt x="0" y="1698"/>
                  </a:lnTo>
                  <a:lnTo>
                    <a:pt x="1" y="1662"/>
                  </a:lnTo>
                  <a:lnTo>
                    <a:pt x="1" y="1620"/>
                  </a:lnTo>
                  <a:lnTo>
                    <a:pt x="2" y="1574"/>
                  </a:lnTo>
                  <a:lnTo>
                    <a:pt x="4" y="1523"/>
                  </a:lnTo>
                  <a:lnTo>
                    <a:pt x="4" y="1468"/>
                  </a:lnTo>
                  <a:lnTo>
                    <a:pt x="5" y="1410"/>
                  </a:lnTo>
                  <a:lnTo>
                    <a:pt x="6" y="1349"/>
                  </a:lnTo>
                  <a:lnTo>
                    <a:pt x="7" y="1287"/>
                  </a:lnTo>
                  <a:lnTo>
                    <a:pt x="8" y="1224"/>
                  </a:lnTo>
                  <a:lnTo>
                    <a:pt x="10" y="1161"/>
                  </a:lnTo>
                  <a:lnTo>
                    <a:pt x="11" y="1097"/>
                  </a:lnTo>
                  <a:lnTo>
                    <a:pt x="11" y="1035"/>
                  </a:lnTo>
                  <a:lnTo>
                    <a:pt x="12" y="975"/>
                  </a:lnTo>
                  <a:lnTo>
                    <a:pt x="13" y="916"/>
                  </a:lnTo>
                  <a:lnTo>
                    <a:pt x="14" y="860"/>
                  </a:lnTo>
                  <a:lnTo>
                    <a:pt x="15" y="809"/>
                  </a:lnTo>
                  <a:lnTo>
                    <a:pt x="17" y="762"/>
                  </a:lnTo>
                  <a:lnTo>
                    <a:pt x="17" y="720"/>
                  </a:lnTo>
                  <a:lnTo>
                    <a:pt x="18" y="683"/>
                  </a:lnTo>
                  <a:lnTo>
                    <a:pt x="19" y="652"/>
                  </a:lnTo>
                  <a:lnTo>
                    <a:pt x="19" y="630"/>
                  </a:lnTo>
                  <a:lnTo>
                    <a:pt x="20" y="614"/>
                  </a:lnTo>
                  <a:lnTo>
                    <a:pt x="20" y="607"/>
                  </a:lnTo>
                  <a:lnTo>
                    <a:pt x="25" y="580"/>
                  </a:lnTo>
                  <a:lnTo>
                    <a:pt x="33" y="560"/>
                  </a:lnTo>
                  <a:lnTo>
                    <a:pt x="42" y="545"/>
                  </a:lnTo>
                  <a:lnTo>
                    <a:pt x="51" y="535"/>
                  </a:lnTo>
                  <a:lnTo>
                    <a:pt x="62" y="529"/>
                  </a:lnTo>
                  <a:lnTo>
                    <a:pt x="71" y="525"/>
                  </a:lnTo>
                  <a:lnTo>
                    <a:pt x="82" y="524"/>
                  </a:lnTo>
                  <a:lnTo>
                    <a:pt x="93" y="524"/>
                  </a:lnTo>
                  <a:lnTo>
                    <a:pt x="102" y="524"/>
                  </a:lnTo>
                  <a:lnTo>
                    <a:pt x="187" y="528"/>
                  </a:lnTo>
                  <a:lnTo>
                    <a:pt x="274" y="531"/>
                  </a:lnTo>
                  <a:lnTo>
                    <a:pt x="362" y="532"/>
                  </a:lnTo>
                  <a:lnTo>
                    <a:pt x="451" y="531"/>
                  </a:lnTo>
                  <a:lnTo>
                    <a:pt x="541" y="525"/>
                  </a:lnTo>
                  <a:lnTo>
                    <a:pt x="633" y="516"/>
                  </a:lnTo>
                  <a:lnTo>
                    <a:pt x="724" y="499"/>
                  </a:lnTo>
                  <a:lnTo>
                    <a:pt x="818" y="475"/>
                  </a:lnTo>
                  <a:lnTo>
                    <a:pt x="891" y="453"/>
                  </a:lnTo>
                  <a:lnTo>
                    <a:pt x="961" y="425"/>
                  </a:lnTo>
                  <a:lnTo>
                    <a:pt x="1028" y="396"/>
                  </a:lnTo>
                  <a:lnTo>
                    <a:pt x="1093" y="363"/>
                  </a:lnTo>
                  <a:lnTo>
                    <a:pt x="1154" y="330"/>
                  </a:lnTo>
                  <a:lnTo>
                    <a:pt x="1213" y="296"/>
                  </a:lnTo>
                  <a:lnTo>
                    <a:pt x="1269" y="260"/>
                  </a:lnTo>
                  <a:lnTo>
                    <a:pt x="1323" y="224"/>
                  </a:lnTo>
                  <a:lnTo>
                    <a:pt x="1373" y="190"/>
                  </a:lnTo>
                  <a:lnTo>
                    <a:pt x="1420" y="155"/>
                  </a:lnTo>
                  <a:lnTo>
                    <a:pt x="1465" y="123"/>
                  </a:lnTo>
                  <a:lnTo>
                    <a:pt x="1507" y="95"/>
                  </a:lnTo>
                  <a:lnTo>
                    <a:pt x="1546" y="67"/>
                  </a:lnTo>
                  <a:lnTo>
                    <a:pt x="1583" y="45"/>
                  </a:lnTo>
                  <a:lnTo>
                    <a:pt x="1618" y="26"/>
                  </a:lnTo>
                  <a:lnTo>
                    <a:pt x="1649" y="11"/>
                  </a:lnTo>
                  <a:lnTo>
                    <a:pt x="1677" y="2"/>
                  </a:lnTo>
                  <a:lnTo>
                    <a:pt x="1702"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5" name="Google Shape;615;p26"/>
            <p:cNvSpPr/>
            <p:nvPr/>
          </p:nvSpPr>
          <p:spPr>
            <a:xfrm>
              <a:off x="6407151" y="3929063"/>
              <a:ext cx="1181100" cy="801688"/>
            </a:xfrm>
            <a:custGeom>
              <a:rect b="b" l="l" r="r" t="t"/>
              <a:pathLst>
                <a:path extrusionOk="0" h="1011" w="1487">
                  <a:moveTo>
                    <a:pt x="1308" y="0"/>
                  </a:moveTo>
                  <a:lnTo>
                    <a:pt x="1329" y="2"/>
                  </a:lnTo>
                  <a:lnTo>
                    <a:pt x="1351" y="10"/>
                  </a:lnTo>
                  <a:lnTo>
                    <a:pt x="1369" y="23"/>
                  </a:lnTo>
                  <a:lnTo>
                    <a:pt x="1461" y="108"/>
                  </a:lnTo>
                  <a:lnTo>
                    <a:pt x="1476" y="126"/>
                  </a:lnTo>
                  <a:lnTo>
                    <a:pt x="1484" y="146"/>
                  </a:lnTo>
                  <a:lnTo>
                    <a:pt x="1487" y="168"/>
                  </a:lnTo>
                  <a:lnTo>
                    <a:pt x="1485" y="189"/>
                  </a:lnTo>
                  <a:lnTo>
                    <a:pt x="1478" y="209"/>
                  </a:lnTo>
                  <a:lnTo>
                    <a:pt x="1465" y="227"/>
                  </a:lnTo>
                  <a:lnTo>
                    <a:pt x="749" y="982"/>
                  </a:lnTo>
                  <a:lnTo>
                    <a:pt x="731" y="996"/>
                  </a:lnTo>
                  <a:lnTo>
                    <a:pt x="711" y="1006"/>
                  </a:lnTo>
                  <a:lnTo>
                    <a:pt x="688" y="1011"/>
                  </a:lnTo>
                  <a:lnTo>
                    <a:pt x="666" y="1011"/>
                  </a:lnTo>
                  <a:lnTo>
                    <a:pt x="644" y="1005"/>
                  </a:lnTo>
                  <a:lnTo>
                    <a:pt x="624" y="994"/>
                  </a:lnTo>
                  <a:lnTo>
                    <a:pt x="33" y="557"/>
                  </a:lnTo>
                  <a:lnTo>
                    <a:pt x="16" y="541"/>
                  </a:lnTo>
                  <a:lnTo>
                    <a:pt x="5" y="522"/>
                  </a:lnTo>
                  <a:lnTo>
                    <a:pt x="0" y="502"/>
                  </a:lnTo>
                  <a:lnTo>
                    <a:pt x="0" y="480"/>
                  </a:lnTo>
                  <a:lnTo>
                    <a:pt x="4" y="459"/>
                  </a:lnTo>
                  <a:lnTo>
                    <a:pt x="15" y="439"/>
                  </a:lnTo>
                  <a:lnTo>
                    <a:pt x="91" y="339"/>
                  </a:lnTo>
                  <a:lnTo>
                    <a:pt x="107" y="322"/>
                  </a:lnTo>
                  <a:lnTo>
                    <a:pt x="126" y="312"/>
                  </a:lnTo>
                  <a:lnTo>
                    <a:pt x="147" y="306"/>
                  </a:lnTo>
                  <a:lnTo>
                    <a:pt x="168" y="306"/>
                  </a:lnTo>
                  <a:lnTo>
                    <a:pt x="190" y="310"/>
                  </a:lnTo>
                  <a:lnTo>
                    <a:pt x="210" y="321"/>
                  </a:lnTo>
                  <a:lnTo>
                    <a:pt x="589" y="599"/>
                  </a:lnTo>
                  <a:lnTo>
                    <a:pt x="610" y="610"/>
                  </a:lnTo>
                  <a:lnTo>
                    <a:pt x="631" y="616"/>
                  </a:lnTo>
                  <a:lnTo>
                    <a:pt x="654" y="616"/>
                  </a:lnTo>
                  <a:lnTo>
                    <a:pt x="676" y="611"/>
                  </a:lnTo>
                  <a:lnTo>
                    <a:pt x="697" y="602"/>
                  </a:lnTo>
                  <a:lnTo>
                    <a:pt x="714" y="587"/>
                  </a:lnTo>
                  <a:lnTo>
                    <a:pt x="1250" y="27"/>
                  </a:lnTo>
                  <a:lnTo>
                    <a:pt x="1267" y="13"/>
                  </a:lnTo>
                  <a:lnTo>
                    <a:pt x="1286" y="4"/>
                  </a:lnTo>
                  <a:lnTo>
                    <a:pt x="1308"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16" name="Google Shape;616;p26"/>
          <p:cNvGrpSpPr/>
          <p:nvPr/>
        </p:nvGrpSpPr>
        <p:grpSpPr>
          <a:xfrm>
            <a:off x="979360" y="995643"/>
            <a:ext cx="380432" cy="397582"/>
            <a:chOff x="4858869" y="2642172"/>
            <a:chExt cx="3451226" cy="3606800"/>
          </a:xfrm>
        </p:grpSpPr>
        <p:sp>
          <p:nvSpPr>
            <p:cNvPr id="617" name="Google Shape;617;p26"/>
            <p:cNvSpPr/>
            <p:nvPr/>
          </p:nvSpPr>
          <p:spPr>
            <a:xfrm>
              <a:off x="6519394" y="3499422"/>
              <a:ext cx="1001713" cy="101600"/>
            </a:xfrm>
            <a:custGeom>
              <a:rect b="b" l="l" r="r" t="t"/>
              <a:pathLst>
                <a:path extrusionOk="0" h="127" w="1262">
                  <a:moveTo>
                    <a:pt x="64" y="0"/>
                  </a:moveTo>
                  <a:lnTo>
                    <a:pt x="1198" y="0"/>
                  </a:lnTo>
                  <a:lnTo>
                    <a:pt x="1219" y="3"/>
                  </a:lnTo>
                  <a:lnTo>
                    <a:pt x="1235" y="12"/>
                  </a:lnTo>
                  <a:lnTo>
                    <a:pt x="1249" y="26"/>
                  </a:lnTo>
                  <a:lnTo>
                    <a:pt x="1259" y="44"/>
                  </a:lnTo>
                  <a:lnTo>
                    <a:pt x="1262" y="63"/>
                  </a:lnTo>
                  <a:lnTo>
                    <a:pt x="1259" y="84"/>
                  </a:lnTo>
                  <a:lnTo>
                    <a:pt x="1249" y="101"/>
                  </a:lnTo>
                  <a:lnTo>
                    <a:pt x="1235" y="115"/>
                  </a:lnTo>
                  <a:lnTo>
                    <a:pt x="1219" y="124"/>
                  </a:lnTo>
                  <a:lnTo>
                    <a:pt x="1198" y="127"/>
                  </a:lnTo>
                  <a:lnTo>
                    <a:pt x="64" y="127"/>
                  </a:lnTo>
                  <a:lnTo>
                    <a:pt x="43" y="124"/>
                  </a:lnTo>
                  <a:lnTo>
                    <a:pt x="26" y="115"/>
                  </a:lnTo>
                  <a:lnTo>
                    <a:pt x="12" y="101"/>
                  </a:lnTo>
                  <a:lnTo>
                    <a:pt x="3" y="84"/>
                  </a:lnTo>
                  <a:lnTo>
                    <a:pt x="0" y="63"/>
                  </a:lnTo>
                  <a:lnTo>
                    <a:pt x="3" y="44"/>
                  </a:lnTo>
                  <a:lnTo>
                    <a:pt x="12" y="26"/>
                  </a:lnTo>
                  <a:lnTo>
                    <a:pt x="26" y="12"/>
                  </a:lnTo>
                  <a:lnTo>
                    <a:pt x="43" y="3"/>
                  </a:lnTo>
                  <a:lnTo>
                    <a:pt x="64"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 name="Google Shape;618;p26"/>
            <p:cNvSpPr/>
            <p:nvPr/>
          </p:nvSpPr>
          <p:spPr>
            <a:xfrm>
              <a:off x="6516219" y="3210497"/>
              <a:ext cx="588963" cy="100013"/>
            </a:xfrm>
            <a:custGeom>
              <a:rect b="b" l="l" r="r" t="t"/>
              <a:pathLst>
                <a:path extrusionOk="0" h="128" w="742">
                  <a:moveTo>
                    <a:pt x="64" y="0"/>
                  </a:moveTo>
                  <a:lnTo>
                    <a:pt x="679" y="0"/>
                  </a:lnTo>
                  <a:lnTo>
                    <a:pt x="698" y="3"/>
                  </a:lnTo>
                  <a:lnTo>
                    <a:pt x="716" y="13"/>
                  </a:lnTo>
                  <a:lnTo>
                    <a:pt x="730" y="27"/>
                  </a:lnTo>
                  <a:lnTo>
                    <a:pt x="738" y="43"/>
                  </a:lnTo>
                  <a:lnTo>
                    <a:pt x="742" y="64"/>
                  </a:lnTo>
                  <a:lnTo>
                    <a:pt x="738" y="85"/>
                  </a:lnTo>
                  <a:lnTo>
                    <a:pt x="730" y="102"/>
                  </a:lnTo>
                  <a:lnTo>
                    <a:pt x="716" y="115"/>
                  </a:lnTo>
                  <a:lnTo>
                    <a:pt x="698" y="125"/>
                  </a:lnTo>
                  <a:lnTo>
                    <a:pt x="679" y="128"/>
                  </a:lnTo>
                  <a:lnTo>
                    <a:pt x="64" y="128"/>
                  </a:lnTo>
                  <a:lnTo>
                    <a:pt x="44" y="125"/>
                  </a:lnTo>
                  <a:lnTo>
                    <a:pt x="26" y="115"/>
                  </a:lnTo>
                  <a:lnTo>
                    <a:pt x="12" y="102"/>
                  </a:lnTo>
                  <a:lnTo>
                    <a:pt x="4" y="85"/>
                  </a:lnTo>
                  <a:lnTo>
                    <a:pt x="0" y="64"/>
                  </a:lnTo>
                  <a:lnTo>
                    <a:pt x="4" y="43"/>
                  </a:lnTo>
                  <a:lnTo>
                    <a:pt x="12" y="27"/>
                  </a:lnTo>
                  <a:lnTo>
                    <a:pt x="26" y="13"/>
                  </a:lnTo>
                  <a:lnTo>
                    <a:pt x="44" y="3"/>
                  </a:lnTo>
                  <a:lnTo>
                    <a:pt x="64"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 name="Google Shape;619;p26"/>
            <p:cNvSpPr/>
            <p:nvPr/>
          </p:nvSpPr>
          <p:spPr>
            <a:xfrm>
              <a:off x="4858869" y="3302572"/>
              <a:ext cx="968375" cy="2946400"/>
            </a:xfrm>
            <a:custGeom>
              <a:rect b="b" l="l" r="r" t="t"/>
              <a:pathLst>
                <a:path extrusionOk="0" h="3711" w="1220">
                  <a:moveTo>
                    <a:pt x="199" y="0"/>
                  </a:moveTo>
                  <a:lnTo>
                    <a:pt x="1022" y="0"/>
                  </a:lnTo>
                  <a:lnTo>
                    <a:pt x="1062" y="4"/>
                  </a:lnTo>
                  <a:lnTo>
                    <a:pt x="1101" y="16"/>
                  </a:lnTo>
                  <a:lnTo>
                    <a:pt x="1134" y="34"/>
                  </a:lnTo>
                  <a:lnTo>
                    <a:pt x="1165" y="59"/>
                  </a:lnTo>
                  <a:lnTo>
                    <a:pt x="1188" y="90"/>
                  </a:lnTo>
                  <a:lnTo>
                    <a:pt x="1206" y="124"/>
                  </a:lnTo>
                  <a:lnTo>
                    <a:pt x="1217" y="163"/>
                  </a:lnTo>
                  <a:lnTo>
                    <a:pt x="1220" y="203"/>
                  </a:lnTo>
                  <a:lnTo>
                    <a:pt x="1220" y="209"/>
                  </a:lnTo>
                  <a:lnTo>
                    <a:pt x="1219" y="224"/>
                  </a:lnTo>
                  <a:lnTo>
                    <a:pt x="1219" y="248"/>
                  </a:lnTo>
                  <a:lnTo>
                    <a:pt x="1217" y="281"/>
                  </a:lnTo>
                  <a:lnTo>
                    <a:pt x="1216" y="321"/>
                  </a:lnTo>
                  <a:lnTo>
                    <a:pt x="1215" y="368"/>
                  </a:lnTo>
                  <a:lnTo>
                    <a:pt x="1213" y="424"/>
                  </a:lnTo>
                  <a:lnTo>
                    <a:pt x="1212" y="483"/>
                  </a:lnTo>
                  <a:lnTo>
                    <a:pt x="1209" y="548"/>
                  </a:lnTo>
                  <a:lnTo>
                    <a:pt x="1208" y="619"/>
                  </a:lnTo>
                  <a:lnTo>
                    <a:pt x="1206" y="692"/>
                  </a:lnTo>
                  <a:lnTo>
                    <a:pt x="1204" y="770"/>
                  </a:lnTo>
                  <a:lnTo>
                    <a:pt x="1202" y="850"/>
                  </a:lnTo>
                  <a:lnTo>
                    <a:pt x="1199" y="932"/>
                  </a:lnTo>
                  <a:lnTo>
                    <a:pt x="1198" y="1015"/>
                  </a:lnTo>
                  <a:lnTo>
                    <a:pt x="1195" y="1100"/>
                  </a:lnTo>
                  <a:lnTo>
                    <a:pt x="1194" y="1184"/>
                  </a:lnTo>
                  <a:lnTo>
                    <a:pt x="1191" y="1267"/>
                  </a:lnTo>
                  <a:lnTo>
                    <a:pt x="1190" y="1351"/>
                  </a:lnTo>
                  <a:lnTo>
                    <a:pt x="1188" y="1431"/>
                  </a:lnTo>
                  <a:lnTo>
                    <a:pt x="1187" y="1510"/>
                  </a:lnTo>
                  <a:lnTo>
                    <a:pt x="1185" y="1585"/>
                  </a:lnTo>
                  <a:lnTo>
                    <a:pt x="1184" y="1657"/>
                  </a:lnTo>
                  <a:lnTo>
                    <a:pt x="1184" y="1723"/>
                  </a:lnTo>
                  <a:lnTo>
                    <a:pt x="1183" y="1786"/>
                  </a:lnTo>
                  <a:lnTo>
                    <a:pt x="1183" y="1841"/>
                  </a:lnTo>
                  <a:lnTo>
                    <a:pt x="1183" y="1898"/>
                  </a:lnTo>
                  <a:lnTo>
                    <a:pt x="1184" y="1962"/>
                  </a:lnTo>
                  <a:lnTo>
                    <a:pt x="1184" y="2029"/>
                  </a:lnTo>
                  <a:lnTo>
                    <a:pt x="1185" y="2101"/>
                  </a:lnTo>
                  <a:lnTo>
                    <a:pt x="1187" y="2179"/>
                  </a:lnTo>
                  <a:lnTo>
                    <a:pt x="1188" y="2258"/>
                  </a:lnTo>
                  <a:lnTo>
                    <a:pt x="1190" y="2340"/>
                  </a:lnTo>
                  <a:lnTo>
                    <a:pt x="1191" y="2424"/>
                  </a:lnTo>
                  <a:lnTo>
                    <a:pt x="1194" y="2510"/>
                  </a:lnTo>
                  <a:lnTo>
                    <a:pt x="1195" y="2596"/>
                  </a:lnTo>
                  <a:lnTo>
                    <a:pt x="1198" y="2681"/>
                  </a:lnTo>
                  <a:lnTo>
                    <a:pt x="1199" y="2766"/>
                  </a:lnTo>
                  <a:lnTo>
                    <a:pt x="1202" y="2850"/>
                  </a:lnTo>
                  <a:lnTo>
                    <a:pt x="1204" y="2931"/>
                  </a:lnTo>
                  <a:lnTo>
                    <a:pt x="1206" y="3010"/>
                  </a:lnTo>
                  <a:lnTo>
                    <a:pt x="1208" y="3085"/>
                  </a:lnTo>
                  <a:lnTo>
                    <a:pt x="1209" y="3157"/>
                  </a:lnTo>
                  <a:lnTo>
                    <a:pt x="1212" y="3224"/>
                  </a:lnTo>
                  <a:lnTo>
                    <a:pt x="1213" y="3285"/>
                  </a:lnTo>
                  <a:lnTo>
                    <a:pt x="1215" y="3340"/>
                  </a:lnTo>
                  <a:lnTo>
                    <a:pt x="1216" y="3389"/>
                  </a:lnTo>
                  <a:lnTo>
                    <a:pt x="1217" y="3429"/>
                  </a:lnTo>
                  <a:lnTo>
                    <a:pt x="1219" y="3462"/>
                  </a:lnTo>
                  <a:lnTo>
                    <a:pt x="1219" y="3487"/>
                  </a:lnTo>
                  <a:lnTo>
                    <a:pt x="1220" y="3502"/>
                  </a:lnTo>
                  <a:lnTo>
                    <a:pt x="1220" y="3508"/>
                  </a:lnTo>
                  <a:lnTo>
                    <a:pt x="1217" y="3548"/>
                  </a:lnTo>
                  <a:lnTo>
                    <a:pt x="1206" y="3587"/>
                  </a:lnTo>
                  <a:lnTo>
                    <a:pt x="1188" y="3621"/>
                  </a:lnTo>
                  <a:lnTo>
                    <a:pt x="1165" y="3652"/>
                  </a:lnTo>
                  <a:lnTo>
                    <a:pt x="1134" y="3677"/>
                  </a:lnTo>
                  <a:lnTo>
                    <a:pt x="1101" y="3696"/>
                  </a:lnTo>
                  <a:lnTo>
                    <a:pt x="1062" y="3707"/>
                  </a:lnTo>
                  <a:lnTo>
                    <a:pt x="1022" y="3711"/>
                  </a:lnTo>
                  <a:lnTo>
                    <a:pt x="199" y="3711"/>
                  </a:lnTo>
                  <a:lnTo>
                    <a:pt x="157" y="3707"/>
                  </a:lnTo>
                  <a:lnTo>
                    <a:pt x="119" y="3696"/>
                  </a:lnTo>
                  <a:lnTo>
                    <a:pt x="85" y="3677"/>
                  </a:lnTo>
                  <a:lnTo>
                    <a:pt x="56" y="3652"/>
                  </a:lnTo>
                  <a:lnTo>
                    <a:pt x="32" y="3621"/>
                  </a:lnTo>
                  <a:lnTo>
                    <a:pt x="14" y="3587"/>
                  </a:lnTo>
                  <a:lnTo>
                    <a:pt x="3" y="3548"/>
                  </a:lnTo>
                  <a:lnTo>
                    <a:pt x="0" y="3508"/>
                  </a:lnTo>
                  <a:lnTo>
                    <a:pt x="0" y="3502"/>
                  </a:lnTo>
                  <a:lnTo>
                    <a:pt x="0" y="3487"/>
                  </a:lnTo>
                  <a:lnTo>
                    <a:pt x="1" y="3462"/>
                  </a:lnTo>
                  <a:lnTo>
                    <a:pt x="3" y="3429"/>
                  </a:lnTo>
                  <a:lnTo>
                    <a:pt x="3" y="3389"/>
                  </a:lnTo>
                  <a:lnTo>
                    <a:pt x="4" y="3340"/>
                  </a:lnTo>
                  <a:lnTo>
                    <a:pt x="7" y="3285"/>
                  </a:lnTo>
                  <a:lnTo>
                    <a:pt x="8" y="3224"/>
                  </a:lnTo>
                  <a:lnTo>
                    <a:pt x="10" y="3157"/>
                  </a:lnTo>
                  <a:lnTo>
                    <a:pt x="12" y="3085"/>
                  </a:lnTo>
                  <a:lnTo>
                    <a:pt x="14" y="3010"/>
                  </a:lnTo>
                  <a:lnTo>
                    <a:pt x="17" y="2931"/>
                  </a:lnTo>
                  <a:lnTo>
                    <a:pt x="18" y="2850"/>
                  </a:lnTo>
                  <a:lnTo>
                    <a:pt x="21" y="2766"/>
                  </a:lnTo>
                  <a:lnTo>
                    <a:pt x="22" y="2681"/>
                  </a:lnTo>
                  <a:lnTo>
                    <a:pt x="25" y="2596"/>
                  </a:lnTo>
                  <a:lnTo>
                    <a:pt x="26" y="2510"/>
                  </a:lnTo>
                  <a:lnTo>
                    <a:pt x="28" y="2424"/>
                  </a:lnTo>
                  <a:lnTo>
                    <a:pt x="31" y="2340"/>
                  </a:lnTo>
                  <a:lnTo>
                    <a:pt x="32" y="2258"/>
                  </a:lnTo>
                  <a:lnTo>
                    <a:pt x="33" y="2179"/>
                  </a:lnTo>
                  <a:lnTo>
                    <a:pt x="35" y="2101"/>
                  </a:lnTo>
                  <a:lnTo>
                    <a:pt x="35" y="2029"/>
                  </a:lnTo>
                  <a:lnTo>
                    <a:pt x="36" y="1962"/>
                  </a:lnTo>
                  <a:lnTo>
                    <a:pt x="36" y="1898"/>
                  </a:lnTo>
                  <a:lnTo>
                    <a:pt x="36" y="1841"/>
                  </a:lnTo>
                  <a:lnTo>
                    <a:pt x="36" y="1786"/>
                  </a:lnTo>
                  <a:lnTo>
                    <a:pt x="36" y="1723"/>
                  </a:lnTo>
                  <a:lnTo>
                    <a:pt x="35" y="1657"/>
                  </a:lnTo>
                  <a:lnTo>
                    <a:pt x="35" y="1585"/>
                  </a:lnTo>
                  <a:lnTo>
                    <a:pt x="33" y="1510"/>
                  </a:lnTo>
                  <a:lnTo>
                    <a:pt x="32" y="1431"/>
                  </a:lnTo>
                  <a:lnTo>
                    <a:pt x="31" y="1351"/>
                  </a:lnTo>
                  <a:lnTo>
                    <a:pt x="28" y="1267"/>
                  </a:lnTo>
                  <a:lnTo>
                    <a:pt x="26" y="1184"/>
                  </a:lnTo>
                  <a:lnTo>
                    <a:pt x="25" y="1100"/>
                  </a:lnTo>
                  <a:lnTo>
                    <a:pt x="22" y="1015"/>
                  </a:lnTo>
                  <a:lnTo>
                    <a:pt x="21" y="932"/>
                  </a:lnTo>
                  <a:lnTo>
                    <a:pt x="18" y="850"/>
                  </a:lnTo>
                  <a:lnTo>
                    <a:pt x="17" y="770"/>
                  </a:lnTo>
                  <a:lnTo>
                    <a:pt x="14" y="692"/>
                  </a:lnTo>
                  <a:lnTo>
                    <a:pt x="12" y="619"/>
                  </a:lnTo>
                  <a:lnTo>
                    <a:pt x="10" y="548"/>
                  </a:lnTo>
                  <a:lnTo>
                    <a:pt x="8" y="483"/>
                  </a:lnTo>
                  <a:lnTo>
                    <a:pt x="7" y="424"/>
                  </a:lnTo>
                  <a:lnTo>
                    <a:pt x="4" y="368"/>
                  </a:lnTo>
                  <a:lnTo>
                    <a:pt x="3" y="321"/>
                  </a:lnTo>
                  <a:lnTo>
                    <a:pt x="3" y="281"/>
                  </a:lnTo>
                  <a:lnTo>
                    <a:pt x="1" y="248"/>
                  </a:lnTo>
                  <a:lnTo>
                    <a:pt x="0" y="224"/>
                  </a:lnTo>
                  <a:lnTo>
                    <a:pt x="0" y="209"/>
                  </a:lnTo>
                  <a:lnTo>
                    <a:pt x="0" y="203"/>
                  </a:lnTo>
                  <a:lnTo>
                    <a:pt x="3" y="163"/>
                  </a:lnTo>
                  <a:lnTo>
                    <a:pt x="14" y="124"/>
                  </a:lnTo>
                  <a:lnTo>
                    <a:pt x="32" y="90"/>
                  </a:lnTo>
                  <a:lnTo>
                    <a:pt x="56" y="59"/>
                  </a:lnTo>
                  <a:lnTo>
                    <a:pt x="85" y="34"/>
                  </a:lnTo>
                  <a:lnTo>
                    <a:pt x="119" y="16"/>
                  </a:lnTo>
                  <a:lnTo>
                    <a:pt x="157" y="4"/>
                  </a:lnTo>
                  <a:lnTo>
                    <a:pt x="199"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0" name="Google Shape;620;p26"/>
            <p:cNvSpPr/>
            <p:nvPr/>
          </p:nvSpPr>
          <p:spPr>
            <a:xfrm>
              <a:off x="6006632" y="2642172"/>
              <a:ext cx="2303463" cy="3606800"/>
            </a:xfrm>
            <a:custGeom>
              <a:rect b="b" l="l" r="r" t="t"/>
              <a:pathLst>
                <a:path extrusionOk="0" h="4543" w="2902">
                  <a:moveTo>
                    <a:pt x="2040" y="3648"/>
                  </a:moveTo>
                  <a:lnTo>
                    <a:pt x="2013" y="3653"/>
                  </a:lnTo>
                  <a:lnTo>
                    <a:pt x="1988" y="3662"/>
                  </a:lnTo>
                  <a:lnTo>
                    <a:pt x="1967" y="3679"/>
                  </a:lnTo>
                  <a:lnTo>
                    <a:pt x="1952" y="3700"/>
                  </a:lnTo>
                  <a:lnTo>
                    <a:pt x="1941" y="3723"/>
                  </a:lnTo>
                  <a:lnTo>
                    <a:pt x="1937" y="3751"/>
                  </a:lnTo>
                  <a:lnTo>
                    <a:pt x="1937" y="4056"/>
                  </a:lnTo>
                  <a:lnTo>
                    <a:pt x="1941" y="4083"/>
                  </a:lnTo>
                  <a:lnTo>
                    <a:pt x="1952" y="4107"/>
                  </a:lnTo>
                  <a:lnTo>
                    <a:pt x="1967" y="4128"/>
                  </a:lnTo>
                  <a:lnTo>
                    <a:pt x="1988" y="4144"/>
                  </a:lnTo>
                  <a:lnTo>
                    <a:pt x="2013" y="4154"/>
                  </a:lnTo>
                  <a:lnTo>
                    <a:pt x="2040" y="4158"/>
                  </a:lnTo>
                  <a:lnTo>
                    <a:pt x="2401" y="4158"/>
                  </a:lnTo>
                  <a:lnTo>
                    <a:pt x="2428" y="4154"/>
                  </a:lnTo>
                  <a:lnTo>
                    <a:pt x="2453" y="4144"/>
                  </a:lnTo>
                  <a:lnTo>
                    <a:pt x="2474" y="4128"/>
                  </a:lnTo>
                  <a:lnTo>
                    <a:pt x="2489" y="4107"/>
                  </a:lnTo>
                  <a:lnTo>
                    <a:pt x="2500" y="4083"/>
                  </a:lnTo>
                  <a:lnTo>
                    <a:pt x="2503" y="4056"/>
                  </a:lnTo>
                  <a:lnTo>
                    <a:pt x="2503" y="3751"/>
                  </a:lnTo>
                  <a:lnTo>
                    <a:pt x="2500" y="3723"/>
                  </a:lnTo>
                  <a:lnTo>
                    <a:pt x="2489" y="3700"/>
                  </a:lnTo>
                  <a:lnTo>
                    <a:pt x="2474" y="3679"/>
                  </a:lnTo>
                  <a:lnTo>
                    <a:pt x="2453" y="3662"/>
                  </a:lnTo>
                  <a:lnTo>
                    <a:pt x="2428" y="3653"/>
                  </a:lnTo>
                  <a:lnTo>
                    <a:pt x="2401" y="3648"/>
                  </a:lnTo>
                  <a:lnTo>
                    <a:pt x="2040" y="3648"/>
                  </a:lnTo>
                  <a:close/>
                  <a:moveTo>
                    <a:pt x="1271" y="3648"/>
                  </a:moveTo>
                  <a:lnTo>
                    <a:pt x="1244" y="3653"/>
                  </a:lnTo>
                  <a:lnTo>
                    <a:pt x="1219" y="3662"/>
                  </a:lnTo>
                  <a:lnTo>
                    <a:pt x="1198" y="3679"/>
                  </a:lnTo>
                  <a:lnTo>
                    <a:pt x="1183" y="3700"/>
                  </a:lnTo>
                  <a:lnTo>
                    <a:pt x="1172" y="3723"/>
                  </a:lnTo>
                  <a:lnTo>
                    <a:pt x="1168" y="3751"/>
                  </a:lnTo>
                  <a:lnTo>
                    <a:pt x="1168" y="4056"/>
                  </a:lnTo>
                  <a:lnTo>
                    <a:pt x="1172" y="4083"/>
                  </a:lnTo>
                  <a:lnTo>
                    <a:pt x="1183" y="4107"/>
                  </a:lnTo>
                  <a:lnTo>
                    <a:pt x="1198" y="4128"/>
                  </a:lnTo>
                  <a:lnTo>
                    <a:pt x="1219" y="4144"/>
                  </a:lnTo>
                  <a:lnTo>
                    <a:pt x="1244" y="4154"/>
                  </a:lnTo>
                  <a:lnTo>
                    <a:pt x="1271" y="4158"/>
                  </a:lnTo>
                  <a:lnTo>
                    <a:pt x="1632" y="4158"/>
                  </a:lnTo>
                  <a:lnTo>
                    <a:pt x="1659" y="4154"/>
                  </a:lnTo>
                  <a:lnTo>
                    <a:pt x="1684" y="4144"/>
                  </a:lnTo>
                  <a:lnTo>
                    <a:pt x="1705" y="4128"/>
                  </a:lnTo>
                  <a:lnTo>
                    <a:pt x="1720" y="4107"/>
                  </a:lnTo>
                  <a:lnTo>
                    <a:pt x="1731" y="4083"/>
                  </a:lnTo>
                  <a:lnTo>
                    <a:pt x="1734" y="4056"/>
                  </a:lnTo>
                  <a:lnTo>
                    <a:pt x="1734" y="3751"/>
                  </a:lnTo>
                  <a:lnTo>
                    <a:pt x="1731" y="3723"/>
                  </a:lnTo>
                  <a:lnTo>
                    <a:pt x="1720" y="3700"/>
                  </a:lnTo>
                  <a:lnTo>
                    <a:pt x="1705" y="3679"/>
                  </a:lnTo>
                  <a:lnTo>
                    <a:pt x="1684" y="3662"/>
                  </a:lnTo>
                  <a:lnTo>
                    <a:pt x="1659" y="3653"/>
                  </a:lnTo>
                  <a:lnTo>
                    <a:pt x="1632" y="3648"/>
                  </a:lnTo>
                  <a:lnTo>
                    <a:pt x="1271" y="3648"/>
                  </a:lnTo>
                  <a:close/>
                  <a:moveTo>
                    <a:pt x="502" y="3648"/>
                  </a:moveTo>
                  <a:lnTo>
                    <a:pt x="475" y="3653"/>
                  </a:lnTo>
                  <a:lnTo>
                    <a:pt x="450" y="3662"/>
                  </a:lnTo>
                  <a:lnTo>
                    <a:pt x="429" y="3679"/>
                  </a:lnTo>
                  <a:lnTo>
                    <a:pt x="413" y="3700"/>
                  </a:lnTo>
                  <a:lnTo>
                    <a:pt x="403" y="3723"/>
                  </a:lnTo>
                  <a:lnTo>
                    <a:pt x="399" y="3751"/>
                  </a:lnTo>
                  <a:lnTo>
                    <a:pt x="399" y="4056"/>
                  </a:lnTo>
                  <a:lnTo>
                    <a:pt x="403" y="4083"/>
                  </a:lnTo>
                  <a:lnTo>
                    <a:pt x="413" y="4107"/>
                  </a:lnTo>
                  <a:lnTo>
                    <a:pt x="429" y="4128"/>
                  </a:lnTo>
                  <a:lnTo>
                    <a:pt x="450" y="4144"/>
                  </a:lnTo>
                  <a:lnTo>
                    <a:pt x="475" y="4154"/>
                  </a:lnTo>
                  <a:lnTo>
                    <a:pt x="502" y="4158"/>
                  </a:lnTo>
                  <a:lnTo>
                    <a:pt x="862" y="4158"/>
                  </a:lnTo>
                  <a:lnTo>
                    <a:pt x="890" y="4154"/>
                  </a:lnTo>
                  <a:lnTo>
                    <a:pt x="915" y="4144"/>
                  </a:lnTo>
                  <a:lnTo>
                    <a:pt x="936" y="4128"/>
                  </a:lnTo>
                  <a:lnTo>
                    <a:pt x="951" y="4107"/>
                  </a:lnTo>
                  <a:lnTo>
                    <a:pt x="962" y="4083"/>
                  </a:lnTo>
                  <a:lnTo>
                    <a:pt x="965" y="4056"/>
                  </a:lnTo>
                  <a:lnTo>
                    <a:pt x="965" y="3751"/>
                  </a:lnTo>
                  <a:lnTo>
                    <a:pt x="962" y="3723"/>
                  </a:lnTo>
                  <a:lnTo>
                    <a:pt x="951" y="3700"/>
                  </a:lnTo>
                  <a:lnTo>
                    <a:pt x="936" y="3679"/>
                  </a:lnTo>
                  <a:lnTo>
                    <a:pt x="915" y="3662"/>
                  </a:lnTo>
                  <a:lnTo>
                    <a:pt x="890" y="3653"/>
                  </a:lnTo>
                  <a:lnTo>
                    <a:pt x="862" y="3648"/>
                  </a:lnTo>
                  <a:lnTo>
                    <a:pt x="502" y="3648"/>
                  </a:lnTo>
                  <a:close/>
                  <a:moveTo>
                    <a:pt x="2040" y="2983"/>
                  </a:moveTo>
                  <a:lnTo>
                    <a:pt x="2013" y="2988"/>
                  </a:lnTo>
                  <a:lnTo>
                    <a:pt x="1988" y="2997"/>
                  </a:lnTo>
                  <a:lnTo>
                    <a:pt x="1967" y="3014"/>
                  </a:lnTo>
                  <a:lnTo>
                    <a:pt x="1952" y="3035"/>
                  </a:lnTo>
                  <a:lnTo>
                    <a:pt x="1941" y="3058"/>
                  </a:lnTo>
                  <a:lnTo>
                    <a:pt x="1937" y="3086"/>
                  </a:lnTo>
                  <a:lnTo>
                    <a:pt x="1937" y="3391"/>
                  </a:lnTo>
                  <a:lnTo>
                    <a:pt x="1941" y="3418"/>
                  </a:lnTo>
                  <a:lnTo>
                    <a:pt x="1952" y="3442"/>
                  </a:lnTo>
                  <a:lnTo>
                    <a:pt x="1967" y="3463"/>
                  </a:lnTo>
                  <a:lnTo>
                    <a:pt x="1988" y="3479"/>
                  </a:lnTo>
                  <a:lnTo>
                    <a:pt x="2013" y="3489"/>
                  </a:lnTo>
                  <a:lnTo>
                    <a:pt x="2040" y="3493"/>
                  </a:lnTo>
                  <a:lnTo>
                    <a:pt x="2401" y="3493"/>
                  </a:lnTo>
                  <a:lnTo>
                    <a:pt x="2428" y="3489"/>
                  </a:lnTo>
                  <a:lnTo>
                    <a:pt x="2453" y="3479"/>
                  </a:lnTo>
                  <a:lnTo>
                    <a:pt x="2474" y="3463"/>
                  </a:lnTo>
                  <a:lnTo>
                    <a:pt x="2489" y="3442"/>
                  </a:lnTo>
                  <a:lnTo>
                    <a:pt x="2500" y="3418"/>
                  </a:lnTo>
                  <a:lnTo>
                    <a:pt x="2503" y="3391"/>
                  </a:lnTo>
                  <a:lnTo>
                    <a:pt x="2503" y="3086"/>
                  </a:lnTo>
                  <a:lnTo>
                    <a:pt x="2500" y="3058"/>
                  </a:lnTo>
                  <a:lnTo>
                    <a:pt x="2489" y="3035"/>
                  </a:lnTo>
                  <a:lnTo>
                    <a:pt x="2474" y="3014"/>
                  </a:lnTo>
                  <a:lnTo>
                    <a:pt x="2453" y="2997"/>
                  </a:lnTo>
                  <a:lnTo>
                    <a:pt x="2428" y="2988"/>
                  </a:lnTo>
                  <a:lnTo>
                    <a:pt x="2401" y="2983"/>
                  </a:lnTo>
                  <a:lnTo>
                    <a:pt x="2040" y="2983"/>
                  </a:lnTo>
                  <a:close/>
                  <a:moveTo>
                    <a:pt x="1271" y="2983"/>
                  </a:moveTo>
                  <a:lnTo>
                    <a:pt x="1244" y="2988"/>
                  </a:lnTo>
                  <a:lnTo>
                    <a:pt x="1219" y="2997"/>
                  </a:lnTo>
                  <a:lnTo>
                    <a:pt x="1198" y="3014"/>
                  </a:lnTo>
                  <a:lnTo>
                    <a:pt x="1183" y="3035"/>
                  </a:lnTo>
                  <a:lnTo>
                    <a:pt x="1172" y="3058"/>
                  </a:lnTo>
                  <a:lnTo>
                    <a:pt x="1168" y="3086"/>
                  </a:lnTo>
                  <a:lnTo>
                    <a:pt x="1168" y="3391"/>
                  </a:lnTo>
                  <a:lnTo>
                    <a:pt x="1172" y="3418"/>
                  </a:lnTo>
                  <a:lnTo>
                    <a:pt x="1183" y="3442"/>
                  </a:lnTo>
                  <a:lnTo>
                    <a:pt x="1198" y="3463"/>
                  </a:lnTo>
                  <a:lnTo>
                    <a:pt x="1219" y="3479"/>
                  </a:lnTo>
                  <a:lnTo>
                    <a:pt x="1244" y="3489"/>
                  </a:lnTo>
                  <a:lnTo>
                    <a:pt x="1271" y="3493"/>
                  </a:lnTo>
                  <a:lnTo>
                    <a:pt x="1632" y="3493"/>
                  </a:lnTo>
                  <a:lnTo>
                    <a:pt x="1659" y="3489"/>
                  </a:lnTo>
                  <a:lnTo>
                    <a:pt x="1684" y="3479"/>
                  </a:lnTo>
                  <a:lnTo>
                    <a:pt x="1705" y="3463"/>
                  </a:lnTo>
                  <a:lnTo>
                    <a:pt x="1720" y="3442"/>
                  </a:lnTo>
                  <a:lnTo>
                    <a:pt x="1731" y="3418"/>
                  </a:lnTo>
                  <a:lnTo>
                    <a:pt x="1734" y="3391"/>
                  </a:lnTo>
                  <a:lnTo>
                    <a:pt x="1734" y="3086"/>
                  </a:lnTo>
                  <a:lnTo>
                    <a:pt x="1731" y="3058"/>
                  </a:lnTo>
                  <a:lnTo>
                    <a:pt x="1720" y="3035"/>
                  </a:lnTo>
                  <a:lnTo>
                    <a:pt x="1705" y="3014"/>
                  </a:lnTo>
                  <a:lnTo>
                    <a:pt x="1684" y="2997"/>
                  </a:lnTo>
                  <a:lnTo>
                    <a:pt x="1659" y="2988"/>
                  </a:lnTo>
                  <a:lnTo>
                    <a:pt x="1632" y="2983"/>
                  </a:lnTo>
                  <a:lnTo>
                    <a:pt x="1271" y="2983"/>
                  </a:lnTo>
                  <a:close/>
                  <a:moveTo>
                    <a:pt x="502" y="2983"/>
                  </a:moveTo>
                  <a:lnTo>
                    <a:pt x="475" y="2988"/>
                  </a:lnTo>
                  <a:lnTo>
                    <a:pt x="450" y="2997"/>
                  </a:lnTo>
                  <a:lnTo>
                    <a:pt x="429" y="3014"/>
                  </a:lnTo>
                  <a:lnTo>
                    <a:pt x="413" y="3035"/>
                  </a:lnTo>
                  <a:lnTo>
                    <a:pt x="403" y="3058"/>
                  </a:lnTo>
                  <a:lnTo>
                    <a:pt x="399" y="3086"/>
                  </a:lnTo>
                  <a:lnTo>
                    <a:pt x="399" y="3391"/>
                  </a:lnTo>
                  <a:lnTo>
                    <a:pt x="403" y="3418"/>
                  </a:lnTo>
                  <a:lnTo>
                    <a:pt x="413" y="3442"/>
                  </a:lnTo>
                  <a:lnTo>
                    <a:pt x="429" y="3463"/>
                  </a:lnTo>
                  <a:lnTo>
                    <a:pt x="450" y="3479"/>
                  </a:lnTo>
                  <a:lnTo>
                    <a:pt x="475" y="3489"/>
                  </a:lnTo>
                  <a:lnTo>
                    <a:pt x="502" y="3493"/>
                  </a:lnTo>
                  <a:lnTo>
                    <a:pt x="862" y="3493"/>
                  </a:lnTo>
                  <a:lnTo>
                    <a:pt x="890" y="3489"/>
                  </a:lnTo>
                  <a:lnTo>
                    <a:pt x="915" y="3479"/>
                  </a:lnTo>
                  <a:lnTo>
                    <a:pt x="936" y="3463"/>
                  </a:lnTo>
                  <a:lnTo>
                    <a:pt x="951" y="3442"/>
                  </a:lnTo>
                  <a:lnTo>
                    <a:pt x="962" y="3418"/>
                  </a:lnTo>
                  <a:lnTo>
                    <a:pt x="965" y="3391"/>
                  </a:lnTo>
                  <a:lnTo>
                    <a:pt x="965" y="3086"/>
                  </a:lnTo>
                  <a:lnTo>
                    <a:pt x="962" y="3058"/>
                  </a:lnTo>
                  <a:lnTo>
                    <a:pt x="951" y="3035"/>
                  </a:lnTo>
                  <a:lnTo>
                    <a:pt x="936" y="3014"/>
                  </a:lnTo>
                  <a:lnTo>
                    <a:pt x="915" y="2997"/>
                  </a:lnTo>
                  <a:lnTo>
                    <a:pt x="890" y="2988"/>
                  </a:lnTo>
                  <a:lnTo>
                    <a:pt x="862" y="2983"/>
                  </a:lnTo>
                  <a:lnTo>
                    <a:pt x="502" y="2983"/>
                  </a:lnTo>
                  <a:close/>
                  <a:moveTo>
                    <a:pt x="2040" y="2318"/>
                  </a:moveTo>
                  <a:lnTo>
                    <a:pt x="2013" y="2322"/>
                  </a:lnTo>
                  <a:lnTo>
                    <a:pt x="1988" y="2332"/>
                  </a:lnTo>
                  <a:lnTo>
                    <a:pt x="1967" y="2349"/>
                  </a:lnTo>
                  <a:lnTo>
                    <a:pt x="1952" y="2370"/>
                  </a:lnTo>
                  <a:lnTo>
                    <a:pt x="1941" y="2393"/>
                  </a:lnTo>
                  <a:lnTo>
                    <a:pt x="1937" y="2421"/>
                  </a:lnTo>
                  <a:lnTo>
                    <a:pt x="1937" y="2726"/>
                  </a:lnTo>
                  <a:lnTo>
                    <a:pt x="1941" y="2753"/>
                  </a:lnTo>
                  <a:lnTo>
                    <a:pt x="1952" y="2777"/>
                  </a:lnTo>
                  <a:lnTo>
                    <a:pt x="1967" y="2798"/>
                  </a:lnTo>
                  <a:lnTo>
                    <a:pt x="1988" y="2814"/>
                  </a:lnTo>
                  <a:lnTo>
                    <a:pt x="2013" y="2824"/>
                  </a:lnTo>
                  <a:lnTo>
                    <a:pt x="2040" y="2828"/>
                  </a:lnTo>
                  <a:lnTo>
                    <a:pt x="2401" y="2828"/>
                  </a:lnTo>
                  <a:lnTo>
                    <a:pt x="2428" y="2824"/>
                  </a:lnTo>
                  <a:lnTo>
                    <a:pt x="2453" y="2814"/>
                  </a:lnTo>
                  <a:lnTo>
                    <a:pt x="2474" y="2798"/>
                  </a:lnTo>
                  <a:lnTo>
                    <a:pt x="2489" y="2777"/>
                  </a:lnTo>
                  <a:lnTo>
                    <a:pt x="2500" y="2753"/>
                  </a:lnTo>
                  <a:lnTo>
                    <a:pt x="2503" y="2726"/>
                  </a:lnTo>
                  <a:lnTo>
                    <a:pt x="2503" y="2421"/>
                  </a:lnTo>
                  <a:lnTo>
                    <a:pt x="2500" y="2393"/>
                  </a:lnTo>
                  <a:lnTo>
                    <a:pt x="2489" y="2370"/>
                  </a:lnTo>
                  <a:lnTo>
                    <a:pt x="2474" y="2349"/>
                  </a:lnTo>
                  <a:lnTo>
                    <a:pt x="2453" y="2332"/>
                  </a:lnTo>
                  <a:lnTo>
                    <a:pt x="2428" y="2322"/>
                  </a:lnTo>
                  <a:lnTo>
                    <a:pt x="2401" y="2318"/>
                  </a:lnTo>
                  <a:lnTo>
                    <a:pt x="2040" y="2318"/>
                  </a:lnTo>
                  <a:close/>
                  <a:moveTo>
                    <a:pt x="1271" y="2318"/>
                  </a:moveTo>
                  <a:lnTo>
                    <a:pt x="1244" y="2322"/>
                  </a:lnTo>
                  <a:lnTo>
                    <a:pt x="1219" y="2332"/>
                  </a:lnTo>
                  <a:lnTo>
                    <a:pt x="1198" y="2349"/>
                  </a:lnTo>
                  <a:lnTo>
                    <a:pt x="1183" y="2370"/>
                  </a:lnTo>
                  <a:lnTo>
                    <a:pt x="1172" y="2393"/>
                  </a:lnTo>
                  <a:lnTo>
                    <a:pt x="1168" y="2421"/>
                  </a:lnTo>
                  <a:lnTo>
                    <a:pt x="1168" y="2726"/>
                  </a:lnTo>
                  <a:lnTo>
                    <a:pt x="1172" y="2753"/>
                  </a:lnTo>
                  <a:lnTo>
                    <a:pt x="1183" y="2777"/>
                  </a:lnTo>
                  <a:lnTo>
                    <a:pt x="1198" y="2798"/>
                  </a:lnTo>
                  <a:lnTo>
                    <a:pt x="1219" y="2814"/>
                  </a:lnTo>
                  <a:lnTo>
                    <a:pt x="1244" y="2824"/>
                  </a:lnTo>
                  <a:lnTo>
                    <a:pt x="1271" y="2828"/>
                  </a:lnTo>
                  <a:lnTo>
                    <a:pt x="1632" y="2828"/>
                  </a:lnTo>
                  <a:lnTo>
                    <a:pt x="1659" y="2824"/>
                  </a:lnTo>
                  <a:lnTo>
                    <a:pt x="1684" y="2814"/>
                  </a:lnTo>
                  <a:lnTo>
                    <a:pt x="1705" y="2798"/>
                  </a:lnTo>
                  <a:lnTo>
                    <a:pt x="1720" y="2777"/>
                  </a:lnTo>
                  <a:lnTo>
                    <a:pt x="1731" y="2753"/>
                  </a:lnTo>
                  <a:lnTo>
                    <a:pt x="1734" y="2726"/>
                  </a:lnTo>
                  <a:lnTo>
                    <a:pt x="1734" y="2421"/>
                  </a:lnTo>
                  <a:lnTo>
                    <a:pt x="1731" y="2393"/>
                  </a:lnTo>
                  <a:lnTo>
                    <a:pt x="1720" y="2370"/>
                  </a:lnTo>
                  <a:lnTo>
                    <a:pt x="1705" y="2349"/>
                  </a:lnTo>
                  <a:lnTo>
                    <a:pt x="1684" y="2332"/>
                  </a:lnTo>
                  <a:lnTo>
                    <a:pt x="1659" y="2322"/>
                  </a:lnTo>
                  <a:lnTo>
                    <a:pt x="1632" y="2318"/>
                  </a:lnTo>
                  <a:lnTo>
                    <a:pt x="1271" y="2318"/>
                  </a:lnTo>
                  <a:close/>
                  <a:moveTo>
                    <a:pt x="502" y="2318"/>
                  </a:moveTo>
                  <a:lnTo>
                    <a:pt x="475" y="2322"/>
                  </a:lnTo>
                  <a:lnTo>
                    <a:pt x="450" y="2332"/>
                  </a:lnTo>
                  <a:lnTo>
                    <a:pt x="429" y="2349"/>
                  </a:lnTo>
                  <a:lnTo>
                    <a:pt x="413" y="2370"/>
                  </a:lnTo>
                  <a:lnTo>
                    <a:pt x="403" y="2393"/>
                  </a:lnTo>
                  <a:lnTo>
                    <a:pt x="399" y="2421"/>
                  </a:lnTo>
                  <a:lnTo>
                    <a:pt x="399" y="2726"/>
                  </a:lnTo>
                  <a:lnTo>
                    <a:pt x="403" y="2753"/>
                  </a:lnTo>
                  <a:lnTo>
                    <a:pt x="413" y="2777"/>
                  </a:lnTo>
                  <a:lnTo>
                    <a:pt x="429" y="2798"/>
                  </a:lnTo>
                  <a:lnTo>
                    <a:pt x="450" y="2814"/>
                  </a:lnTo>
                  <a:lnTo>
                    <a:pt x="475" y="2824"/>
                  </a:lnTo>
                  <a:lnTo>
                    <a:pt x="502" y="2828"/>
                  </a:lnTo>
                  <a:lnTo>
                    <a:pt x="862" y="2828"/>
                  </a:lnTo>
                  <a:lnTo>
                    <a:pt x="890" y="2824"/>
                  </a:lnTo>
                  <a:lnTo>
                    <a:pt x="915" y="2814"/>
                  </a:lnTo>
                  <a:lnTo>
                    <a:pt x="936" y="2798"/>
                  </a:lnTo>
                  <a:lnTo>
                    <a:pt x="951" y="2777"/>
                  </a:lnTo>
                  <a:lnTo>
                    <a:pt x="962" y="2753"/>
                  </a:lnTo>
                  <a:lnTo>
                    <a:pt x="965" y="2726"/>
                  </a:lnTo>
                  <a:lnTo>
                    <a:pt x="965" y="2421"/>
                  </a:lnTo>
                  <a:lnTo>
                    <a:pt x="962" y="2393"/>
                  </a:lnTo>
                  <a:lnTo>
                    <a:pt x="951" y="2370"/>
                  </a:lnTo>
                  <a:lnTo>
                    <a:pt x="936" y="2349"/>
                  </a:lnTo>
                  <a:lnTo>
                    <a:pt x="915" y="2332"/>
                  </a:lnTo>
                  <a:lnTo>
                    <a:pt x="890" y="2322"/>
                  </a:lnTo>
                  <a:lnTo>
                    <a:pt x="862" y="2318"/>
                  </a:lnTo>
                  <a:lnTo>
                    <a:pt x="502" y="2318"/>
                  </a:lnTo>
                  <a:close/>
                  <a:moveTo>
                    <a:pt x="1745" y="222"/>
                  </a:moveTo>
                  <a:lnTo>
                    <a:pt x="1741" y="222"/>
                  </a:lnTo>
                  <a:lnTo>
                    <a:pt x="1737" y="226"/>
                  </a:lnTo>
                  <a:lnTo>
                    <a:pt x="1736" y="236"/>
                  </a:lnTo>
                  <a:lnTo>
                    <a:pt x="1736" y="573"/>
                  </a:lnTo>
                  <a:lnTo>
                    <a:pt x="1736" y="605"/>
                  </a:lnTo>
                  <a:lnTo>
                    <a:pt x="1736" y="632"/>
                  </a:lnTo>
                  <a:lnTo>
                    <a:pt x="1736" y="672"/>
                  </a:lnTo>
                  <a:lnTo>
                    <a:pt x="1740" y="689"/>
                  </a:lnTo>
                  <a:lnTo>
                    <a:pt x="1748" y="703"/>
                  </a:lnTo>
                  <a:lnTo>
                    <a:pt x="1762" y="711"/>
                  </a:lnTo>
                  <a:lnTo>
                    <a:pt x="1779" y="714"/>
                  </a:lnTo>
                  <a:lnTo>
                    <a:pt x="2296" y="714"/>
                  </a:lnTo>
                  <a:lnTo>
                    <a:pt x="2302" y="714"/>
                  </a:lnTo>
                  <a:lnTo>
                    <a:pt x="2308" y="714"/>
                  </a:lnTo>
                  <a:lnTo>
                    <a:pt x="2310" y="713"/>
                  </a:lnTo>
                  <a:lnTo>
                    <a:pt x="2313" y="710"/>
                  </a:lnTo>
                  <a:lnTo>
                    <a:pt x="2314" y="708"/>
                  </a:lnTo>
                  <a:lnTo>
                    <a:pt x="2314" y="706"/>
                  </a:lnTo>
                  <a:lnTo>
                    <a:pt x="2314" y="704"/>
                  </a:lnTo>
                  <a:lnTo>
                    <a:pt x="2313" y="702"/>
                  </a:lnTo>
                  <a:lnTo>
                    <a:pt x="2312" y="700"/>
                  </a:lnTo>
                  <a:lnTo>
                    <a:pt x="2310" y="697"/>
                  </a:lnTo>
                  <a:lnTo>
                    <a:pt x="2309" y="696"/>
                  </a:lnTo>
                  <a:lnTo>
                    <a:pt x="2308" y="695"/>
                  </a:lnTo>
                  <a:lnTo>
                    <a:pt x="2306" y="693"/>
                  </a:lnTo>
                  <a:lnTo>
                    <a:pt x="2306" y="693"/>
                  </a:lnTo>
                  <a:lnTo>
                    <a:pt x="1761" y="229"/>
                  </a:lnTo>
                  <a:lnTo>
                    <a:pt x="1759" y="228"/>
                  </a:lnTo>
                  <a:lnTo>
                    <a:pt x="1756" y="225"/>
                  </a:lnTo>
                  <a:lnTo>
                    <a:pt x="1751" y="224"/>
                  </a:lnTo>
                  <a:lnTo>
                    <a:pt x="1745" y="222"/>
                  </a:lnTo>
                  <a:close/>
                  <a:moveTo>
                    <a:pt x="511" y="120"/>
                  </a:moveTo>
                  <a:lnTo>
                    <a:pt x="495" y="124"/>
                  </a:lnTo>
                  <a:lnTo>
                    <a:pt x="481" y="132"/>
                  </a:lnTo>
                  <a:lnTo>
                    <a:pt x="472" y="146"/>
                  </a:lnTo>
                  <a:lnTo>
                    <a:pt x="468" y="163"/>
                  </a:lnTo>
                  <a:lnTo>
                    <a:pt x="468" y="1803"/>
                  </a:lnTo>
                  <a:lnTo>
                    <a:pt x="471" y="1814"/>
                  </a:lnTo>
                  <a:lnTo>
                    <a:pt x="477" y="1822"/>
                  </a:lnTo>
                  <a:lnTo>
                    <a:pt x="484" y="1826"/>
                  </a:lnTo>
                  <a:lnTo>
                    <a:pt x="492" y="1828"/>
                  </a:lnTo>
                  <a:lnTo>
                    <a:pt x="497" y="1828"/>
                  </a:lnTo>
                  <a:lnTo>
                    <a:pt x="2387" y="1828"/>
                  </a:lnTo>
                  <a:lnTo>
                    <a:pt x="2392" y="1828"/>
                  </a:lnTo>
                  <a:lnTo>
                    <a:pt x="2399" y="1828"/>
                  </a:lnTo>
                  <a:lnTo>
                    <a:pt x="2407" y="1825"/>
                  </a:lnTo>
                  <a:lnTo>
                    <a:pt x="2414" y="1821"/>
                  </a:lnTo>
                  <a:lnTo>
                    <a:pt x="2420" y="1813"/>
                  </a:lnTo>
                  <a:lnTo>
                    <a:pt x="2421" y="1799"/>
                  </a:lnTo>
                  <a:lnTo>
                    <a:pt x="2421" y="864"/>
                  </a:lnTo>
                  <a:lnTo>
                    <a:pt x="2421" y="861"/>
                  </a:lnTo>
                  <a:lnTo>
                    <a:pt x="2421" y="855"/>
                  </a:lnTo>
                  <a:lnTo>
                    <a:pt x="2419" y="850"/>
                  </a:lnTo>
                  <a:lnTo>
                    <a:pt x="2413" y="843"/>
                  </a:lnTo>
                  <a:lnTo>
                    <a:pt x="2405" y="837"/>
                  </a:lnTo>
                  <a:lnTo>
                    <a:pt x="2391" y="835"/>
                  </a:lnTo>
                  <a:lnTo>
                    <a:pt x="1779" y="835"/>
                  </a:lnTo>
                  <a:lnTo>
                    <a:pt x="1741" y="830"/>
                  </a:lnTo>
                  <a:lnTo>
                    <a:pt x="1706" y="818"/>
                  </a:lnTo>
                  <a:lnTo>
                    <a:pt x="1677" y="800"/>
                  </a:lnTo>
                  <a:lnTo>
                    <a:pt x="1651" y="774"/>
                  </a:lnTo>
                  <a:lnTo>
                    <a:pt x="1633" y="744"/>
                  </a:lnTo>
                  <a:lnTo>
                    <a:pt x="1620" y="710"/>
                  </a:lnTo>
                  <a:lnTo>
                    <a:pt x="1616" y="672"/>
                  </a:lnTo>
                  <a:lnTo>
                    <a:pt x="1616" y="168"/>
                  </a:lnTo>
                  <a:lnTo>
                    <a:pt x="1615" y="158"/>
                  </a:lnTo>
                  <a:lnTo>
                    <a:pt x="1611" y="147"/>
                  </a:lnTo>
                  <a:lnTo>
                    <a:pt x="1604" y="138"/>
                  </a:lnTo>
                  <a:lnTo>
                    <a:pt x="1593" y="128"/>
                  </a:lnTo>
                  <a:lnTo>
                    <a:pt x="1579" y="122"/>
                  </a:lnTo>
                  <a:lnTo>
                    <a:pt x="1562" y="120"/>
                  </a:lnTo>
                  <a:lnTo>
                    <a:pt x="511" y="120"/>
                  </a:lnTo>
                  <a:close/>
                  <a:moveTo>
                    <a:pt x="511" y="0"/>
                  </a:moveTo>
                  <a:lnTo>
                    <a:pt x="1562" y="0"/>
                  </a:lnTo>
                  <a:lnTo>
                    <a:pt x="1598" y="3"/>
                  </a:lnTo>
                  <a:lnTo>
                    <a:pt x="1637" y="10"/>
                  </a:lnTo>
                  <a:lnTo>
                    <a:pt x="1677" y="23"/>
                  </a:lnTo>
                  <a:lnTo>
                    <a:pt x="1716" y="38"/>
                  </a:lnTo>
                  <a:lnTo>
                    <a:pt x="1751" y="57"/>
                  </a:lnTo>
                  <a:lnTo>
                    <a:pt x="1781" y="78"/>
                  </a:lnTo>
                  <a:lnTo>
                    <a:pt x="2441" y="620"/>
                  </a:lnTo>
                  <a:lnTo>
                    <a:pt x="2466" y="645"/>
                  </a:lnTo>
                  <a:lnTo>
                    <a:pt x="2488" y="672"/>
                  </a:lnTo>
                  <a:lnTo>
                    <a:pt x="2507" y="706"/>
                  </a:lnTo>
                  <a:lnTo>
                    <a:pt x="2523" y="740"/>
                  </a:lnTo>
                  <a:lnTo>
                    <a:pt x="2534" y="775"/>
                  </a:lnTo>
                  <a:lnTo>
                    <a:pt x="2537" y="786"/>
                  </a:lnTo>
                  <a:lnTo>
                    <a:pt x="2541" y="800"/>
                  </a:lnTo>
                  <a:lnTo>
                    <a:pt x="2546" y="812"/>
                  </a:lnTo>
                  <a:lnTo>
                    <a:pt x="2553" y="823"/>
                  </a:lnTo>
                  <a:lnTo>
                    <a:pt x="2564" y="830"/>
                  </a:lnTo>
                  <a:lnTo>
                    <a:pt x="2578" y="833"/>
                  </a:lnTo>
                  <a:lnTo>
                    <a:pt x="2735" y="832"/>
                  </a:lnTo>
                  <a:lnTo>
                    <a:pt x="2768" y="835"/>
                  </a:lnTo>
                  <a:lnTo>
                    <a:pt x="2800" y="844"/>
                  </a:lnTo>
                  <a:lnTo>
                    <a:pt x="2828" y="859"/>
                  </a:lnTo>
                  <a:lnTo>
                    <a:pt x="2853" y="880"/>
                  </a:lnTo>
                  <a:lnTo>
                    <a:pt x="2874" y="905"/>
                  </a:lnTo>
                  <a:lnTo>
                    <a:pt x="2889" y="933"/>
                  </a:lnTo>
                  <a:lnTo>
                    <a:pt x="2899" y="965"/>
                  </a:lnTo>
                  <a:lnTo>
                    <a:pt x="2902" y="998"/>
                  </a:lnTo>
                  <a:lnTo>
                    <a:pt x="2902" y="4377"/>
                  </a:lnTo>
                  <a:lnTo>
                    <a:pt x="2899" y="4412"/>
                  </a:lnTo>
                  <a:lnTo>
                    <a:pt x="2889" y="4442"/>
                  </a:lnTo>
                  <a:lnTo>
                    <a:pt x="2874" y="4470"/>
                  </a:lnTo>
                  <a:lnTo>
                    <a:pt x="2853" y="4495"/>
                  </a:lnTo>
                  <a:lnTo>
                    <a:pt x="2828" y="4516"/>
                  </a:lnTo>
                  <a:lnTo>
                    <a:pt x="2800" y="4531"/>
                  </a:lnTo>
                  <a:lnTo>
                    <a:pt x="2768" y="4541"/>
                  </a:lnTo>
                  <a:lnTo>
                    <a:pt x="2735" y="4543"/>
                  </a:lnTo>
                  <a:lnTo>
                    <a:pt x="167" y="4543"/>
                  </a:lnTo>
                  <a:lnTo>
                    <a:pt x="134" y="4541"/>
                  </a:lnTo>
                  <a:lnTo>
                    <a:pt x="103" y="4531"/>
                  </a:lnTo>
                  <a:lnTo>
                    <a:pt x="74" y="4516"/>
                  </a:lnTo>
                  <a:lnTo>
                    <a:pt x="50" y="4495"/>
                  </a:lnTo>
                  <a:lnTo>
                    <a:pt x="30" y="4470"/>
                  </a:lnTo>
                  <a:lnTo>
                    <a:pt x="14" y="4442"/>
                  </a:lnTo>
                  <a:lnTo>
                    <a:pt x="5" y="4412"/>
                  </a:lnTo>
                  <a:lnTo>
                    <a:pt x="0" y="4377"/>
                  </a:lnTo>
                  <a:lnTo>
                    <a:pt x="0" y="998"/>
                  </a:lnTo>
                  <a:lnTo>
                    <a:pt x="5" y="965"/>
                  </a:lnTo>
                  <a:lnTo>
                    <a:pt x="14" y="933"/>
                  </a:lnTo>
                  <a:lnTo>
                    <a:pt x="30" y="905"/>
                  </a:lnTo>
                  <a:lnTo>
                    <a:pt x="50" y="880"/>
                  </a:lnTo>
                  <a:lnTo>
                    <a:pt x="74" y="859"/>
                  </a:lnTo>
                  <a:lnTo>
                    <a:pt x="103" y="844"/>
                  </a:lnTo>
                  <a:lnTo>
                    <a:pt x="134" y="835"/>
                  </a:lnTo>
                  <a:lnTo>
                    <a:pt x="167" y="832"/>
                  </a:lnTo>
                  <a:lnTo>
                    <a:pt x="303" y="832"/>
                  </a:lnTo>
                  <a:lnTo>
                    <a:pt x="318" y="829"/>
                  </a:lnTo>
                  <a:lnTo>
                    <a:pt x="329" y="822"/>
                  </a:lnTo>
                  <a:lnTo>
                    <a:pt x="338" y="812"/>
                  </a:lnTo>
                  <a:lnTo>
                    <a:pt x="343" y="801"/>
                  </a:lnTo>
                  <a:lnTo>
                    <a:pt x="346" y="790"/>
                  </a:lnTo>
                  <a:lnTo>
                    <a:pt x="347" y="780"/>
                  </a:lnTo>
                  <a:lnTo>
                    <a:pt x="347" y="774"/>
                  </a:lnTo>
                  <a:lnTo>
                    <a:pt x="347" y="771"/>
                  </a:lnTo>
                  <a:lnTo>
                    <a:pt x="347" y="163"/>
                  </a:lnTo>
                  <a:lnTo>
                    <a:pt x="353" y="125"/>
                  </a:lnTo>
                  <a:lnTo>
                    <a:pt x="364" y="91"/>
                  </a:lnTo>
                  <a:lnTo>
                    <a:pt x="384" y="61"/>
                  </a:lnTo>
                  <a:lnTo>
                    <a:pt x="409" y="35"/>
                  </a:lnTo>
                  <a:lnTo>
                    <a:pt x="439" y="16"/>
                  </a:lnTo>
                  <a:lnTo>
                    <a:pt x="474" y="5"/>
                  </a:lnTo>
                  <a:lnTo>
                    <a:pt x="511"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21" name="Google Shape;621;p26"/>
          <p:cNvGrpSpPr/>
          <p:nvPr/>
        </p:nvGrpSpPr>
        <p:grpSpPr>
          <a:xfrm>
            <a:off x="987845" y="5412497"/>
            <a:ext cx="406394" cy="381040"/>
            <a:chOff x="5981087" y="3141853"/>
            <a:chExt cx="627754" cy="588589"/>
          </a:xfrm>
        </p:grpSpPr>
        <p:sp>
          <p:nvSpPr>
            <p:cNvPr id="622" name="Google Shape;622;p26"/>
            <p:cNvSpPr/>
            <p:nvPr/>
          </p:nvSpPr>
          <p:spPr>
            <a:xfrm>
              <a:off x="6115840" y="3481750"/>
              <a:ext cx="80523" cy="92575"/>
            </a:xfrm>
            <a:custGeom>
              <a:rect b="b" l="l" r="r" t="t"/>
              <a:pathLst>
                <a:path extrusionOk="0" h="677" w="589">
                  <a:moveTo>
                    <a:pt x="128" y="0"/>
                  </a:moveTo>
                  <a:lnTo>
                    <a:pt x="461" y="0"/>
                  </a:lnTo>
                  <a:lnTo>
                    <a:pt x="491" y="3"/>
                  </a:lnTo>
                  <a:lnTo>
                    <a:pt x="517" y="13"/>
                  </a:lnTo>
                  <a:lnTo>
                    <a:pt x="541" y="28"/>
                  </a:lnTo>
                  <a:lnTo>
                    <a:pt x="562" y="48"/>
                  </a:lnTo>
                  <a:lnTo>
                    <a:pt x="575" y="71"/>
                  </a:lnTo>
                  <a:lnTo>
                    <a:pt x="585" y="99"/>
                  </a:lnTo>
                  <a:lnTo>
                    <a:pt x="589" y="128"/>
                  </a:lnTo>
                  <a:lnTo>
                    <a:pt x="589" y="549"/>
                  </a:lnTo>
                  <a:lnTo>
                    <a:pt x="585" y="578"/>
                  </a:lnTo>
                  <a:lnTo>
                    <a:pt x="575" y="606"/>
                  </a:lnTo>
                  <a:lnTo>
                    <a:pt x="562" y="630"/>
                  </a:lnTo>
                  <a:lnTo>
                    <a:pt x="541" y="649"/>
                  </a:lnTo>
                  <a:lnTo>
                    <a:pt x="517" y="664"/>
                  </a:lnTo>
                  <a:lnTo>
                    <a:pt x="491" y="674"/>
                  </a:lnTo>
                  <a:lnTo>
                    <a:pt x="461" y="677"/>
                  </a:lnTo>
                  <a:lnTo>
                    <a:pt x="128" y="677"/>
                  </a:lnTo>
                  <a:lnTo>
                    <a:pt x="98" y="674"/>
                  </a:lnTo>
                  <a:lnTo>
                    <a:pt x="71" y="664"/>
                  </a:lnTo>
                  <a:lnTo>
                    <a:pt x="48" y="649"/>
                  </a:lnTo>
                  <a:lnTo>
                    <a:pt x="28" y="630"/>
                  </a:lnTo>
                  <a:lnTo>
                    <a:pt x="13" y="606"/>
                  </a:lnTo>
                  <a:lnTo>
                    <a:pt x="3" y="578"/>
                  </a:lnTo>
                  <a:lnTo>
                    <a:pt x="0" y="549"/>
                  </a:lnTo>
                  <a:lnTo>
                    <a:pt x="0" y="128"/>
                  </a:lnTo>
                  <a:lnTo>
                    <a:pt x="3" y="99"/>
                  </a:lnTo>
                  <a:lnTo>
                    <a:pt x="13" y="71"/>
                  </a:lnTo>
                  <a:lnTo>
                    <a:pt x="28" y="48"/>
                  </a:lnTo>
                  <a:lnTo>
                    <a:pt x="48" y="28"/>
                  </a:lnTo>
                  <a:lnTo>
                    <a:pt x="71" y="13"/>
                  </a:lnTo>
                  <a:lnTo>
                    <a:pt x="98" y="3"/>
                  </a:lnTo>
                  <a:lnTo>
                    <a:pt x="128"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3" name="Google Shape;623;p26"/>
            <p:cNvSpPr/>
            <p:nvPr/>
          </p:nvSpPr>
          <p:spPr>
            <a:xfrm>
              <a:off x="6386443" y="3615682"/>
              <a:ext cx="173372" cy="12873"/>
            </a:xfrm>
            <a:custGeom>
              <a:rect b="b" l="l" r="r" t="t"/>
              <a:pathLst>
                <a:path extrusionOk="0" h="93" w="1266">
                  <a:moveTo>
                    <a:pt x="36" y="0"/>
                  </a:moveTo>
                  <a:lnTo>
                    <a:pt x="1231" y="0"/>
                  </a:lnTo>
                  <a:lnTo>
                    <a:pt x="1245" y="3"/>
                  </a:lnTo>
                  <a:lnTo>
                    <a:pt x="1256" y="10"/>
                  </a:lnTo>
                  <a:lnTo>
                    <a:pt x="1263" y="21"/>
                  </a:lnTo>
                  <a:lnTo>
                    <a:pt x="1266" y="35"/>
                  </a:lnTo>
                  <a:lnTo>
                    <a:pt x="1266" y="58"/>
                  </a:lnTo>
                  <a:lnTo>
                    <a:pt x="1263" y="72"/>
                  </a:lnTo>
                  <a:lnTo>
                    <a:pt x="1256" y="83"/>
                  </a:lnTo>
                  <a:lnTo>
                    <a:pt x="1245" y="90"/>
                  </a:lnTo>
                  <a:lnTo>
                    <a:pt x="1231" y="93"/>
                  </a:lnTo>
                  <a:lnTo>
                    <a:pt x="36" y="93"/>
                  </a:lnTo>
                  <a:lnTo>
                    <a:pt x="22" y="90"/>
                  </a:lnTo>
                  <a:lnTo>
                    <a:pt x="11" y="83"/>
                  </a:lnTo>
                  <a:lnTo>
                    <a:pt x="2" y="72"/>
                  </a:lnTo>
                  <a:lnTo>
                    <a:pt x="0" y="58"/>
                  </a:lnTo>
                  <a:lnTo>
                    <a:pt x="0" y="35"/>
                  </a:lnTo>
                  <a:lnTo>
                    <a:pt x="2" y="21"/>
                  </a:lnTo>
                  <a:lnTo>
                    <a:pt x="11" y="10"/>
                  </a:lnTo>
                  <a:lnTo>
                    <a:pt x="22" y="3"/>
                  </a:lnTo>
                  <a:lnTo>
                    <a:pt x="36"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 name="Google Shape;624;p26"/>
            <p:cNvSpPr/>
            <p:nvPr/>
          </p:nvSpPr>
          <p:spPr>
            <a:xfrm>
              <a:off x="6386443" y="3481476"/>
              <a:ext cx="73128" cy="12873"/>
            </a:xfrm>
            <a:custGeom>
              <a:rect b="b" l="l" r="r" t="t"/>
              <a:pathLst>
                <a:path extrusionOk="0" h="94" w="534">
                  <a:moveTo>
                    <a:pt x="36" y="0"/>
                  </a:moveTo>
                  <a:lnTo>
                    <a:pt x="500" y="0"/>
                  </a:lnTo>
                  <a:lnTo>
                    <a:pt x="513" y="2"/>
                  </a:lnTo>
                  <a:lnTo>
                    <a:pt x="525" y="11"/>
                  </a:lnTo>
                  <a:lnTo>
                    <a:pt x="532" y="22"/>
                  </a:lnTo>
                  <a:lnTo>
                    <a:pt x="534" y="36"/>
                  </a:lnTo>
                  <a:lnTo>
                    <a:pt x="534" y="60"/>
                  </a:lnTo>
                  <a:lnTo>
                    <a:pt x="532" y="73"/>
                  </a:lnTo>
                  <a:lnTo>
                    <a:pt x="525" y="85"/>
                  </a:lnTo>
                  <a:lnTo>
                    <a:pt x="513" y="92"/>
                  </a:lnTo>
                  <a:lnTo>
                    <a:pt x="500" y="94"/>
                  </a:lnTo>
                  <a:lnTo>
                    <a:pt x="36" y="94"/>
                  </a:lnTo>
                  <a:lnTo>
                    <a:pt x="22" y="92"/>
                  </a:lnTo>
                  <a:lnTo>
                    <a:pt x="11" y="85"/>
                  </a:lnTo>
                  <a:lnTo>
                    <a:pt x="2" y="73"/>
                  </a:lnTo>
                  <a:lnTo>
                    <a:pt x="0" y="60"/>
                  </a:lnTo>
                  <a:lnTo>
                    <a:pt x="0" y="36"/>
                  </a:lnTo>
                  <a:lnTo>
                    <a:pt x="2" y="22"/>
                  </a:lnTo>
                  <a:lnTo>
                    <a:pt x="11" y="11"/>
                  </a:lnTo>
                  <a:lnTo>
                    <a:pt x="22" y="2"/>
                  </a:lnTo>
                  <a:lnTo>
                    <a:pt x="36"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5" name="Google Shape;625;p26"/>
            <p:cNvSpPr/>
            <p:nvPr/>
          </p:nvSpPr>
          <p:spPr>
            <a:xfrm>
              <a:off x="6483948" y="3660326"/>
              <a:ext cx="73402" cy="13147"/>
            </a:xfrm>
            <a:custGeom>
              <a:rect b="b" l="l" r="r" t="t"/>
              <a:pathLst>
                <a:path extrusionOk="0" h="94" w="534">
                  <a:moveTo>
                    <a:pt x="34" y="0"/>
                  </a:moveTo>
                  <a:lnTo>
                    <a:pt x="500" y="0"/>
                  </a:lnTo>
                  <a:lnTo>
                    <a:pt x="514" y="2"/>
                  </a:lnTo>
                  <a:lnTo>
                    <a:pt x="525" y="11"/>
                  </a:lnTo>
                  <a:lnTo>
                    <a:pt x="532" y="22"/>
                  </a:lnTo>
                  <a:lnTo>
                    <a:pt x="534" y="36"/>
                  </a:lnTo>
                  <a:lnTo>
                    <a:pt x="534" y="59"/>
                  </a:lnTo>
                  <a:lnTo>
                    <a:pt x="532" y="72"/>
                  </a:lnTo>
                  <a:lnTo>
                    <a:pt x="525" y="84"/>
                  </a:lnTo>
                  <a:lnTo>
                    <a:pt x="514" y="91"/>
                  </a:lnTo>
                  <a:lnTo>
                    <a:pt x="500" y="94"/>
                  </a:lnTo>
                  <a:lnTo>
                    <a:pt x="34" y="94"/>
                  </a:lnTo>
                  <a:lnTo>
                    <a:pt x="22" y="91"/>
                  </a:lnTo>
                  <a:lnTo>
                    <a:pt x="9" y="84"/>
                  </a:lnTo>
                  <a:lnTo>
                    <a:pt x="2" y="72"/>
                  </a:lnTo>
                  <a:lnTo>
                    <a:pt x="0" y="59"/>
                  </a:lnTo>
                  <a:lnTo>
                    <a:pt x="0" y="36"/>
                  </a:lnTo>
                  <a:lnTo>
                    <a:pt x="2" y="22"/>
                  </a:lnTo>
                  <a:lnTo>
                    <a:pt x="9" y="11"/>
                  </a:lnTo>
                  <a:lnTo>
                    <a:pt x="22" y="2"/>
                  </a:lnTo>
                  <a:lnTo>
                    <a:pt x="34"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 name="Google Shape;626;p26"/>
            <p:cNvSpPr/>
            <p:nvPr/>
          </p:nvSpPr>
          <p:spPr>
            <a:xfrm>
              <a:off x="6386443" y="3526120"/>
              <a:ext cx="106817" cy="13147"/>
            </a:xfrm>
            <a:custGeom>
              <a:rect b="b" l="l" r="r" t="t"/>
              <a:pathLst>
                <a:path extrusionOk="0" h="94" w="781">
                  <a:moveTo>
                    <a:pt x="36" y="0"/>
                  </a:moveTo>
                  <a:lnTo>
                    <a:pt x="746" y="0"/>
                  </a:lnTo>
                  <a:lnTo>
                    <a:pt x="760" y="3"/>
                  </a:lnTo>
                  <a:lnTo>
                    <a:pt x="771" y="9"/>
                  </a:lnTo>
                  <a:lnTo>
                    <a:pt x="778" y="22"/>
                  </a:lnTo>
                  <a:lnTo>
                    <a:pt x="781" y="35"/>
                  </a:lnTo>
                  <a:lnTo>
                    <a:pt x="781" y="58"/>
                  </a:lnTo>
                  <a:lnTo>
                    <a:pt x="778" y="72"/>
                  </a:lnTo>
                  <a:lnTo>
                    <a:pt x="771" y="83"/>
                  </a:lnTo>
                  <a:lnTo>
                    <a:pt x="760" y="92"/>
                  </a:lnTo>
                  <a:lnTo>
                    <a:pt x="746" y="94"/>
                  </a:lnTo>
                  <a:lnTo>
                    <a:pt x="36" y="94"/>
                  </a:lnTo>
                  <a:lnTo>
                    <a:pt x="22" y="92"/>
                  </a:lnTo>
                  <a:lnTo>
                    <a:pt x="11" y="83"/>
                  </a:lnTo>
                  <a:lnTo>
                    <a:pt x="2" y="72"/>
                  </a:lnTo>
                  <a:lnTo>
                    <a:pt x="0" y="58"/>
                  </a:lnTo>
                  <a:lnTo>
                    <a:pt x="0" y="35"/>
                  </a:lnTo>
                  <a:lnTo>
                    <a:pt x="2" y="22"/>
                  </a:lnTo>
                  <a:lnTo>
                    <a:pt x="11" y="9"/>
                  </a:lnTo>
                  <a:lnTo>
                    <a:pt x="22" y="3"/>
                  </a:lnTo>
                  <a:lnTo>
                    <a:pt x="36"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 name="Google Shape;627;p26"/>
            <p:cNvSpPr/>
            <p:nvPr/>
          </p:nvSpPr>
          <p:spPr>
            <a:xfrm>
              <a:off x="6386443" y="3571038"/>
              <a:ext cx="173372" cy="12873"/>
            </a:xfrm>
            <a:custGeom>
              <a:rect b="b" l="l" r="r" t="t"/>
              <a:pathLst>
                <a:path extrusionOk="0" h="94" w="1266">
                  <a:moveTo>
                    <a:pt x="36" y="0"/>
                  </a:moveTo>
                  <a:lnTo>
                    <a:pt x="1231" y="0"/>
                  </a:lnTo>
                  <a:lnTo>
                    <a:pt x="1245" y="3"/>
                  </a:lnTo>
                  <a:lnTo>
                    <a:pt x="1256" y="10"/>
                  </a:lnTo>
                  <a:lnTo>
                    <a:pt x="1263" y="21"/>
                  </a:lnTo>
                  <a:lnTo>
                    <a:pt x="1266" y="35"/>
                  </a:lnTo>
                  <a:lnTo>
                    <a:pt x="1266" y="58"/>
                  </a:lnTo>
                  <a:lnTo>
                    <a:pt x="1263" y="72"/>
                  </a:lnTo>
                  <a:lnTo>
                    <a:pt x="1256" y="83"/>
                  </a:lnTo>
                  <a:lnTo>
                    <a:pt x="1245" y="92"/>
                  </a:lnTo>
                  <a:lnTo>
                    <a:pt x="1231" y="94"/>
                  </a:lnTo>
                  <a:lnTo>
                    <a:pt x="36" y="94"/>
                  </a:lnTo>
                  <a:lnTo>
                    <a:pt x="22" y="92"/>
                  </a:lnTo>
                  <a:lnTo>
                    <a:pt x="11" y="83"/>
                  </a:lnTo>
                  <a:lnTo>
                    <a:pt x="2" y="72"/>
                  </a:lnTo>
                  <a:lnTo>
                    <a:pt x="0" y="58"/>
                  </a:lnTo>
                  <a:lnTo>
                    <a:pt x="0" y="35"/>
                  </a:lnTo>
                  <a:lnTo>
                    <a:pt x="2" y="21"/>
                  </a:lnTo>
                  <a:lnTo>
                    <a:pt x="11" y="10"/>
                  </a:lnTo>
                  <a:lnTo>
                    <a:pt x="22" y="3"/>
                  </a:lnTo>
                  <a:lnTo>
                    <a:pt x="36"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 name="Google Shape;628;p26"/>
            <p:cNvSpPr/>
            <p:nvPr/>
          </p:nvSpPr>
          <p:spPr>
            <a:xfrm>
              <a:off x="6337143" y="3411360"/>
              <a:ext cx="271698" cy="319082"/>
            </a:xfrm>
            <a:custGeom>
              <a:rect b="b" l="l" r="r" t="t"/>
              <a:pathLst>
                <a:path extrusionOk="0" h="2330" w="1985">
                  <a:moveTo>
                    <a:pt x="1261" y="204"/>
                  </a:moveTo>
                  <a:lnTo>
                    <a:pt x="1256" y="206"/>
                  </a:lnTo>
                  <a:lnTo>
                    <a:pt x="1252" y="213"/>
                  </a:lnTo>
                  <a:lnTo>
                    <a:pt x="1252" y="223"/>
                  </a:lnTo>
                  <a:lnTo>
                    <a:pt x="1252" y="249"/>
                  </a:lnTo>
                  <a:lnTo>
                    <a:pt x="1252" y="280"/>
                  </a:lnTo>
                  <a:lnTo>
                    <a:pt x="1252" y="316"/>
                  </a:lnTo>
                  <a:lnTo>
                    <a:pt x="1252" y="353"/>
                  </a:lnTo>
                  <a:lnTo>
                    <a:pt x="1252" y="394"/>
                  </a:lnTo>
                  <a:lnTo>
                    <a:pt x="1252" y="612"/>
                  </a:lnTo>
                  <a:lnTo>
                    <a:pt x="1255" y="628"/>
                  </a:lnTo>
                  <a:lnTo>
                    <a:pt x="1263" y="639"/>
                  </a:lnTo>
                  <a:lnTo>
                    <a:pt x="1275" y="647"/>
                  </a:lnTo>
                  <a:lnTo>
                    <a:pt x="1290" y="650"/>
                  </a:lnTo>
                  <a:lnTo>
                    <a:pt x="1736" y="650"/>
                  </a:lnTo>
                  <a:lnTo>
                    <a:pt x="1751" y="650"/>
                  </a:lnTo>
                  <a:lnTo>
                    <a:pt x="1761" y="646"/>
                  </a:lnTo>
                  <a:lnTo>
                    <a:pt x="1765" y="641"/>
                  </a:lnTo>
                  <a:lnTo>
                    <a:pt x="1766" y="636"/>
                  </a:lnTo>
                  <a:lnTo>
                    <a:pt x="1765" y="630"/>
                  </a:lnTo>
                  <a:lnTo>
                    <a:pt x="1761" y="625"/>
                  </a:lnTo>
                  <a:lnTo>
                    <a:pt x="1758" y="622"/>
                  </a:lnTo>
                  <a:lnTo>
                    <a:pt x="1758" y="621"/>
                  </a:lnTo>
                  <a:lnTo>
                    <a:pt x="1282" y="214"/>
                  </a:lnTo>
                  <a:lnTo>
                    <a:pt x="1280" y="213"/>
                  </a:lnTo>
                  <a:lnTo>
                    <a:pt x="1277" y="210"/>
                  </a:lnTo>
                  <a:lnTo>
                    <a:pt x="1272" y="207"/>
                  </a:lnTo>
                  <a:lnTo>
                    <a:pt x="1266" y="204"/>
                  </a:lnTo>
                  <a:lnTo>
                    <a:pt x="1261" y="204"/>
                  </a:lnTo>
                  <a:close/>
                  <a:moveTo>
                    <a:pt x="149" y="108"/>
                  </a:moveTo>
                  <a:lnTo>
                    <a:pt x="134" y="113"/>
                  </a:lnTo>
                  <a:lnTo>
                    <a:pt x="121" y="121"/>
                  </a:lnTo>
                  <a:lnTo>
                    <a:pt x="113" y="132"/>
                  </a:lnTo>
                  <a:lnTo>
                    <a:pt x="110" y="147"/>
                  </a:lnTo>
                  <a:lnTo>
                    <a:pt x="110" y="2188"/>
                  </a:lnTo>
                  <a:lnTo>
                    <a:pt x="112" y="2200"/>
                  </a:lnTo>
                  <a:lnTo>
                    <a:pt x="116" y="2210"/>
                  </a:lnTo>
                  <a:lnTo>
                    <a:pt x="121" y="2216"/>
                  </a:lnTo>
                  <a:lnTo>
                    <a:pt x="128" y="2218"/>
                  </a:lnTo>
                  <a:lnTo>
                    <a:pt x="134" y="2220"/>
                  </a:lnTo>
                  <a:lnTo>
                    <a:pt x="138" y="2220"/>
                  </a:lnTo>
                  <a:lnTo>
                    <a:pt x="1837" y="2220"/>
                  </a:lnTo>
                  <a:lnTo>
                    <a:pt x="1851" y="2217"/>
                  </a:lnTo>
                  <a:lnTo>
                    <a:pt x="1864" y="2209"/>
                  </a:lnTo>
                  <a:lnTo>
                    <a:pt x="1872" y="2196"/>
                  </a:lnTo>
                  <a:lnTo>
                    <a:pt x="1875" y="2181"/>
                  </a:lnTo>
                  <a:lnTo>
                    <a:pt x="1875" y="792"/>
                  </a:lnTo>
                  <a:lnTo>
                    <a:pt x="1873" y="779"/>
                  </a:lnTo>
                  <a:lnTo>
                    <a:pt x="1868" y="770"/>
                  </a:lnTo>
                  <a:lnTo>
                    <a:pt x="1862" y="764"/>
                  </a:lnTo>
                  <a:lnTo>
                    <a:pt x="1854" y="761"/>
                  </a:lnTo>
                  <a:lnTo>
                    <a:pt x="1847" y="760"/>
                  </a:lnTo>
                  <a:lnTo>
                    <a:pt x="1290" y="760"/>
                  </a:lnTo>
                  <a:lnTo>
                    <a:pt x="1256" y="756"/>
                  </a:lnTo>
                  <a:lnTo>
                    <a:pt x="1224" y="744"/>
                  </a:lnTo>
                  <a:lnTo>
                    <a:pt x="1198" y="728"/>
                  </a:lnTo>
                  <a:lnTo>
                    <a:pt x="1174" y="704"/>
                  </a:lnTo>
                  <a:lnTo>
                    <a:pt x="1158" y="678"/>
                  </a:lnTo>
                  <a:lnTo>
                    <a:pt x="1146" y="646"/>
                  </a:lnTo>
                  <a:lnTo>
                    <a:pt x="1142" y="612"/>
                  </a:lnTo>
                  <a:lnTo>
                    <a:pt x="1142" y="163"/>
                  </a:lnTo>
                  <a:lnTo>
                    <a:pt x="1141" y="146"/>
                  </a:lnTo>
                  <a:lnTo>
                    <a:pt x="1135" y="132"/>
                  </a:lnTo>
                  <a:lnTo>
                    <a:pt x="1128" y="122"/>
                  </a:lnTo>
                  <a:lnTo>
                    <a:pt x="1119" y="115"/>
                  </a:lnTo>
                  <a:lnTo>
                    <a:pt x="1109" y="111"/>
                  </a:lnTo>
                  <a:lnTo>
                    <a:pt x="1100" y="110"/>
                  </a:lnTo>
                  <a:lnTo>
                    <a:pt x="1092" y="108"/>
                  </a:lnTo>
                  <a:lnTo>
                    <a:pt x="149" y="108"/>
                  </a:lnTo>
                  <a:close/>
                  <a:moveTo>
                    <a:pt x="149" y="0"/>
                  </a:moveTo>
                  <a:lnTo>
                    <a:pt x="1092" y="0"/>
                  </a:lnTo>
                  <a:lnTo>
                    <a:pt x="1127" y="3"/>
                  </a:lnTo>
                  <a:lnTo>
                    <a:pt x="1162" y="10"/>
                  </a:lnTo>
                  <a:lnTo>
                    <a:pt x="1198" y="19"/>
                  </a:lnTo>
                  <a:lnTo>
                    <a:pt x="1233" y="35"/>
                  </a:lnTo>
                  <a:lnTo>
                    <a:pt x="1265" y="51"/>
                  </a:lnTo>
                  <a:lnTo>
                    <a:pt x="1293" y="71"/>
                  </a:lnTo>
                  <a:lnTo>
                    <a:pt x="1893" y="565"/>
                  </a:lnTo>
                  <a:lnTo>
                    <a:pt x="1918" y="589"/>
                  </a:lnTo>
                  <a:lnTo>
                    <a:pt x="1940" y="619"/>
                  </a:lnTo>
                  <a:lnTo>
                    <a:pt x="1958" y="653"/>
                  </a:lnTo>
                  <a:lnTo>
                    <a:pt x="1972" y="687"/>
                  </a:lnTo>
                  <a:lnTo>
                    <a:pt x="1982" y="724"/>
                  </a:lnTo>
                  <a:lnTo>
                    <a:pt x="1985" y="758"/>
                  </a:lnTo>
                  <a:lnTo>
                    <a:pt x="1985" y="2181"/>
                  </a:lnTo>
                  <a:lnTo>
                    <a:pt x="1981" y="2216"/>
                  </a:lnTo>
                  <a:lnTo>
                    <a:pt x="1970" y="2246"/>
                  </a:lnTo>
                  <a:lnTo>
                    <a:pt x="1951" y="2274"/>
                  </a:lnTo>
                  <a:lnTo>
                    <a:pt x="1929" y="2296"/>
                  </a:lnTo>
                  <a:lnTo>
                    <a:pt x="1901" y="2314"/>
                  </a:lnTo>
                  <a:lnTo>
                    <a:pt x="1871" y="2326"/>
                  </a:lnTo>
                  <a:lnTo>
                    <a:pt x="1837" y="2330"/>
                  </a:lnTo>
                  <a:lnTo>
                    <a:pt x="148" y="2330"/>
                  </a:lnTo>
                  <a:lnTo>
                    <a:pt x="145" y="2330"/>
                  </a:lnTo>
                  <a:lnTo>
                    <a:pt x="138" y="2328"/>
                  </a:lnTo>
                  <a:lnTo>
                    <a:pt x="127" y="2327"/>
                  </a:lnTo>
                  <a:lnTo>
                    <a:pt x="113" y="2326"/>
                  </a:lnTo>
                  <a:lnTo>
                    <a:pt x="98" y="2321"/>
                  </a:lnTo>
                  <a:lnTo>
                    <a:pt x="82" y="2314"/>
                  </a:lnTo>
                  <a:lnTo>
                    <a:pt x="66" y="2306"/>
                  </a:lnTo>
                  <a:lnTo>
                    <a:pt x="49" y="2294"/>
                  </a:lnTo>
                  <a:lnTo>
                    <a:pt x="34" y="2278"/>
                  </a:lnTo>
                  <a:lnTo>
                    <a:pt x="21" y="2260"/>
                  </a:lnTo>
                  <a:lnTo>
                    <a:pt x="10" y="2236"/>
                  </a:lnTo>
                  <a:lnTo>
                    <a:pt x="3" y="2210"/>
                  </a:lnTo>
                  <a:lnTo>
                    <a:pt x="0" y="2177"/>
                  </a:lnTo>
                  <a:lnTo>
                    <a:pt x="0" y="147"/>
                  </a:lnTo>
                  <a:lnTo>
                    <a:pt x="4" y="114"/>
                  </a:lnTo>
                  <a:lnTo>
                    <a:pt x="16" y="82"/>
                  </a:lnTo>
                  <a:lnTo>
                    <a:pt x="34" y="56"/>
                  </a:lnTo>
                  <a:lnTo>
                    <a:pt x="56" y="32"/>
                  </a:lnTo>
                  <a:lnTo>
                    <a:pt x="84" y="15"/>
                  </a:lnTo>
                  <a:lnTo>
                    <a:pt x="114" y="4"/>
                  </a:lnTo>
                  <a:lnTo>
                    <a:pt x="149"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 name="Google Shape;629;p26"/>
            <p:cNvSpPr/>
            <p:nvPr/>
          </p:nvSpPr>
          <p:spPr>
            <a:xfrm>
              <a:off x="5981087" y="3141853"/>
              <a:ext cx="620907" cy="570786"/>
            </a:xfrm>
            <a:custGeom>
              <a:rect b="b" l="l" r="r" t="t"/>
              <a:pathLst>
                <a:path extrusionOk="0" h="4168" w="4535">
                  <a:moveTo>
                    <a:pt x="1453" y="256"/>
                  </a:moveTo>
                  <a:lnTo>
                    <a:pt x="1453" y="256"/>
                  </a:lnTo>
                  <a:lnTo>
                    <a:pt x="1451" y="256"/>
                  </a:lnTo>
                  <a:lnTo>
                    <a:pt x="1448" y="256"/>
                  </a:lnTo>
                  <a:lnTo>
                    <a:pt x="1446" y="257"/>
                  </a:lnTo>
                  <a:lnTo>
                    <a:pt x="1443" y="258"/>
                  </a:lnTo>
                  <a:lnTo>
                    <a:pt x="1440" y="260"/>
                  </a:lnTo>
                  <a:lnTo>
                    <a:pt x="1437" y="263"/>
                  </a:lnTo>
                  <a:lnTo>
                    <a:pt x="1436" y="267"/>
                  </a:lnTo>
                  <a:lnTo>
                    <a:pt x="1436" y="272"/>
                  </a:lnTo>
                  <a:lnTo>
                    <a:pt x="1436" y="513"/>
                  </a:lnTo>
                  <a:lnTo>
                    <a:pt x="1437" y="526"/>
                  </a:lnTo>
                  <a:lnTo>
                    <a:pt x="1440" y="534"/>
                  </a:lnTo>
                  <a:lnTo>
                    <a:pt x="1446" y="540"/>
                  </a:lnTo>
                  <a:lnTo>
                    <a:pt x="1450" y="541"/>
                  </a:lnTo>
                  <a:lnTo>
                    <a:pt x="1453" y="541"/>
                  </a:lnTo>
                  <a:lnTo>
                    <a:pt x="1454" y="541"/>
                  </a:lnTo>
                  <a:lnTo>
                    <a:pt x="3078" y="540"/>
                  </a:lnTo>
                  <a:lnTo>
                    <a:pt x="3079" y="540"/>
                  </a:lnTo>
                  <a:lnTo>
                    <a:pt x="3081" y="540"/>
                  </a:lnTo>
                  <a:lnTo>
                    <a:pt x="3083" y="540"/>
                  </a:lnTo>
                  <a:lnTo>
                    <a:pt x="3088" y="538"/>
                  </a:lnTo>
                  <a:lnTo>
                    <a:pt x="3090" y="538"/>
                  </a:lnTo>
                  <a:lnTo>
                    <a:pt x="3095" y="537"/>
                  </a:lnTo>
                  <a:lnTo>
                    <a:pt x="3097" y="534"/>
                  </a:lnTo>
                  <a:lnTo>
                    <a:pt x="3099" y="531"/>
                  </a:lnTo>
                  <a:lnTo>
                    <a:pt x="3099" y="527"/>
                  </a:lnTo>
                  <a:lnTo>
                    <a:pt x="3099" y="278"/>
                  </a:lnTo>
                  <a:lnTo>
                    <a:pt x="3099" y="271"/>
                  </a:lnTo>
                  <a:lnTo>
                    <a:pt x="3097" y="265"/>
                  </a:lnTo>
                  <a:lnTo>
                    <a:pt x="3095" y="263"/>
                  </a:lnTo>
                  <a:lnTo>
                    <a:pt x="3093" y="260"/>
                  </a:lnTo>
                  <a:lnTo>
                    <a:pt x="3090" y="257"/>
                  </a:lnTo>
                  <a:lnTo>
                    <a:pt x="3088" y="256"/>
                  </a:lnTo>
                  <a:lnTo>
                    <a:pt x="3085" y="256"/>
                  </a:lnTo>
                  <a:lnTo>
                    <a:pt x="3083" y="256"/>
                  </a:lnTo>
                  <a:lnTo>
                    <a:pt x="3083" y="256"/>
                  </a:lnTo>
                  <a:lnTo>
                    <a:pt x="1453" y="256"/>
                  </a:lnTo>
                  <a:close/>
                  <a:moveTo>
                    <a:pt x="1436" y="0"/>
                  </a:moveTo>
                  <a:lnTo>
                    <a:pt x="3099" y="0"/>
                  </a:lnTo>
                  <a:lnTo>
                    <a:pt x="3145" y="4"/>
                  </a:lnTo>
                  <a:lnTo>
                    <a:pt x="3189" y="15"/>
                  </a:lnTo>
                  <a:lnTo>
                    <a:pt x="3228" y="34"/>
                  </a:lnTo>
                  <a:lnTo>
                    <a:pt x="3265" y="59"/>
                  </a:lnTo>
                  <a:lnTo>
                    <a:pt x="3295" y="90"/>
                  </a:lnTo>
                  <a:lnTo>
                    <a:pt x="3320" y="126"/>
                  </a:lnTo>
                  <a:lnTo>
                    <a:pt x="3340" y="167"/>
                  </a:lnTo>
                  <a:lnTo>
                    <a:pt x="3351" y="210"/>
                  </a:lnTo>
                  <a:lnTo>
                    <a:pt x="3355" y="256"/>
                  </a:lnTo>
                  <a:lnTo>
                    <a:pt x="3355" y="527"/>
                  </a:lnTo>
                  <a:lnTo>
                    <a:pt x="3356" y="531"/>
                  </a:lnTo>
                  <a:lnTo>
                    <a:pt x="3358" y="534"/>
                  </a:lnTo>
                  <a:lnTo>
                    <a:pt x="3361" y="537"/>
                  </a:lnTo>
                  <a:lnTo>
                    <a:pt x="3363" y="538"/>
                  </a:lnTo>
                  <a:lnTo>
                    <a:pt x="3366" y="540"/>
                  </a:lnTo>
                  <a:lnTo>
                    <a:pt x="3370" y="540"/>
                  </a:lnTo>
                  <a:lnTo>
                    <a:pt x="3372" y="540"/>
                  </a:lnTo>
                  <a:lnTo>
                    <a:pt x="3375" y="540"/>
                  </a:lnTo>
                  <a:lnTo>
                    <a:pt x="3375" y="540"/>
                  </a:lnTo>
                  <a:lnTo>
                    <a:pt x="4309" y="540"/>
                  </a:lnTo>
                  <a:lnTo>
                    <a:pt x="4349" y="544"/>
                  </a:lnTo>
                  <a:lnTo>
                    <a:pt x="4387" y="553"/>
                  </a:lnTo>
                  <a:lnTo>
                    <a:pt x="4423" y="570"/>
                  </a:lnTo>
                  <a:lnTo>
                    <a:pt x="4454" y="592"/>
                  </a:lnTo>
                  <a:lnTo>
                    <a:pt x="4482" y="620"/>
                  </a:lnTo>
                  <a:lnTo>
                    <a:pt x="4504" y="652"/>
                  </a:lnTo>
                  <a:lnTo>
                    <a:pt x="4521" y="687"/>
                  </a:lnTo>
                  <a:lnTo>
                    <a:pt x="4532" y="726"/>
                  </a:lnTo>
                  <a:lnTo>
                    <a:pt x="4535" y="766"/>
                  </a:lnTo>
                  <a:lnTo>
                    <a:pt x="4535" y="2185"/>
                  </a:lnTo>
                  <a:lnTo>
                    <a:pt x="4533" y="2204"/>
                  </a:lnTo>
                  <a:lnTo>
                    <a:pt x="4531" y="2217"/>
                  </a:lnTo>
                  <a:lnTo>
                    <a:pt x="4526" y="2224"/>
                  </a:lnTo>
                  <a:lnTo>
                    <a:pt x="4519" y="2226"/>
                  </a:lnTo>
                  <a:lnTo>
                    <a:pt x="4514" y="2225"/>
                  </a:lnTo>
                  <a:lnTo>
                    <a:pt x="4508" y="2222"/>
                  </a:lnTo>
                  <a:lnTo>
                    <a:pt x="4503" y="2218"/>
                  </a:lnTo>
                  <a:lnTo>
                    <a:pt x="4499" y="2215"/>
                  </a:lnTo>
                  <a:lnTo>
                    <a:pt x="4478" y="2199"/>
                  </a:lnTo>
                  <a:lnTo>
                    <a:pt x="4455" y="2179"/>
                  </a:lnTo>
                  <a:lnTo>
                    <a:pt x="4429" y="2157"/>
                  </a:lnTo>
                  <a:lnTo>
                    <a:pt x="4400" y="2133"/>
                  </a:lnTo>
                  <a:lnTo>
                    <a:pt x="4370" y="2108"/>
                  </a:lnTo>
                  <a:lnTo>
                    <a:pt x="4338" y="2083"/>
                  </a:lnTo>
                  <a:lnTo>
                    <a:pt x="4306" y="2057"/>
                  </a:lnTo>
                  <a:lnTo>
                    <a:pt x="4273" y="2029"/>
                  </a:lnTo>
                  <a:lnTo>
                    <a:pt x="4241" y="2002"/>
                  </a:lnTo>
                  <a:lnTo>
                    <a:pt x="4209" y="1976"/>
                  </a:lnTo>
                  <a:lnTo>
                    <a:pt x="4177" y="1951"/>
                  </a:lnTo>
                  <a:lnTo>
                    <a:pt x="4149" y="1927"/>
                  </a:lnTo>
                  <a:lnTo>
                    <a:pt x="4121" y="1905"/>
                  </a:lnTo>
                  <a:lnTo>
                    <a:pt x="4097" y="1885"/>
                  </a:lnTo>
                  <a:lnTo>
                    <a:pt x="4077" y="1869"/>
                  </a:lnTo>
                  <a:lnTo>
                    <a:pt x="4060" y="1855"/>
                  </a:lnTo>
                  <a:lnTo>
                    <a:pt x="4047" y="1844"/>
                  </a:lnTo>
                  <a:lnTo>
                    <a:pt x="4039" y="1838"/>
                  </a:lnTo>
                  <a:lnTo>
                    <a:pt x="4036" y="1835"/>
                  </a:lnTo>
                  <a:lnTo>
                    <a:pt x="4000" y="1809"/>
                  </a:lnTo>
                  <a:lnTo>
                    <a:pt x="3960" y="1785"/>
                  </a:lnTo>
                  <a:lnTo>
                    <a:pt x="3915" y="1766"/>
                  </a:lnTo>
                  <a:lnTo>
                    <a:pt x="3869" y="1749"/>
                  </a:lnTo>
                  <a:lnTo>
                    <a:pt x="3822" y="1736"/>
                  </a:lnTo>
                  <a:lnTo>
                    <a:pt x="3776" y="1728"/>
                  </a:lnTo>
                  <a:lnTo>
                    <a:pt x="3731" y="1725"/>
                  </a:lnTo>
                  <a:lnTo>
                    <a:pt x="2673" y="1725"/>
                  </a:lnTo>
                  <a:lnTo>
                    <a:pt x="2625" y="1730"/>
                  </a:lnTo>
                  <a:lnTo>
                    <a:pt x="2579" y="1741"/>
                  </a:lnTo>
                  <a:lnTo>
                    <a:pt x="2538" y="1759"/>
                  </a:lnTo>
                  <a:lnTo>
                    <a:pt x="2500" y="1782"/>
                  </a:lnTo>
                  <a:lnTo>
                    <a:pt x="2465" y="1812"/>
                  </a:lnTo>
                  <a:lnTo>
                    <a:pt x="2436" y="1846"/>
                  </a:lnTo>
                  <a:lnTo>
                    <a:pt x="2412" y="1884"/>
                  </a:lnTo>
                  <a:lnTo>
                    <a:pt x="2394" y="1927"/>
                  </a:lnTo>
                  <a:lnTo>
                    <a:pt x="2383" y="1972"/>
                  </a:lnTo>
                  <a:lnTo>
                    <a:pt x="2379" y="2019"/>
                  </a:lnTo>
                  <a:lnTo>
                    <a:pt x="2379" y="2771"/>
                  </a:lnTo>
                  <a:lnTo>
                    <a:pt x="2379" y="2773"/>
                  </a:lnTo>
                  <a:lnTo>
                    <a:pt x="2379" y="2779"/>
                  </a:lnTo>
                  <a:lnTo>
                    <a:pt x="2377" y="2787"/>
                  </a:lnTo>
                  <a:lnTo>
                    <a:pt x="2376" y="2796"/>
                  </a:lnTo>
                  <a:lnTo>
                    <a:pt x="2372" y="2805"/>
                  </a:lnTo>
                  <a:lnTo>
                    <a:pt x="2365" y="2812"/>
                  </a:lnTo>
                  <a:lnTo>
                    <a:pt x="2355" y="2818"/>
                  </a:lnTo>
                  <a:lnTo>
                    <a:pt x="2343" y="2821"/>
                  </a:lnTo>
                  <a:lnTo>
                    <a:pt x="1897" y="2821"/>
                  </a:lnTo>
                  <a:lnTo>
                    <a:pt x="1894" y="2821"/>
                  </a:lnTo>
                  <a:lnTo>
                    <a:pt x="1889" y="2819"/>
                  </a:lnTo>
                  <a:lnTo>
                    <a:pt x="1879" y="2818"/>
                  </a:lnTo>
                  <a:lnTo>
                    <a:pt x="1869" y="2814"/>
                  </a:lnTo>
                  <a:lnTo>
                    <a:pt x="1861" y="2805"/>
                  </a:lnTo>
                  <a:lnTo>
                    <a:pt x="1854" y="2796"/>
                  </a:lnTo>
                  <a:lnTo>
                    <a:pt x="1851" y="2780"/>
                  </a:lnTo>
                  <a:lnTo>
                    <a:pt x="1851" y="2558"/>
                  </a:lnTo>
                  <a:lnTo>
                    <a:pt x="1851" y="2533"/>
                  </a:lnTo>
                  <a:lnTo>
                    <a:pt x="1851" y="2506"/>
                  </a:lnTo>
                  <a:lnTo>
                    <a:pt x="1850" y="2478"/>
                  </a:lnTo>
                  <a:lnTo>
                    <a:pt x="1847" y="2449"/>
                  </a:lnTo>
                  <a:lnTo>
                    <a:pt x="1843" y="2420"/>
                  </a:lnTo>
                  <a:lnTo>
                    <a:pt x="1837" y="2391"/>
                  </a:lnTo>
                  <a:lnTo>
                    <a:pt x="1830" y="2361"/>
                  </a:lnTo>
                  <a:lnTo>
                    <a:pt x="1820" y="2334"/>
                  </a:lnTo>
                  <a:lnTo>
                    <a:pt x="1808" y="2307"/>
                  </a:lnTo>
                  <a:lnTo>
                    <a:pt x="1792" y="2282"/>
                  </a:lnTo>
                  <a:lnTo>
                    <a:pt x="1774" y="2260"/>
                  </a:lnTo>
                  <a:lnTo>
                    <a:pt x="1752" y="2240"/>
                  </a:lnTo>
                  <a:lnTo>
                    <a:pt x="1727" y="2225"/>
                  </a:lnTo>
                  <a:lnTo>
                    <a:pt x="1696" y="2212"/>
                  </a:lnTo>
                  <a:lnTo>
                    <a:pt x="1663" y="2205"/>
                  </a:lnTo>
                  <a:lnTo>
                    <a:pt x="1625" y="2203"/>
                  </a:lnTo>
                  <a:lnTo>
                    <a:pt x="930" y="2203"/>
                  </a:lnTo>
                  <a:lnTo>
                    <a:pt x="890" y="2205"/>
                  </a:lnTo>
                  <a:lnTo>
                    <a:pt x="855" y="2211"/>
                  </a:lnTo>
                  <a:lnTo>
                    <a:pt x="824" y="2222"/>
                  </a:lnTo>
                  <a:lnTo>
                    <a:pt x="799" y="2236"/>
                  </a:lnTo>
                  <a:lnTo>
                    <a:pt x="777" y="2254"/>
                  </a:lnTo>
                  <a:lnTo>
                    <a:pt x="759" y="2274"/>
                  </a:lnTo>
                  <a:lnTo>
                    <a:pt x="744" y="2296"/>
                  </a:lnTo>
                  <a:lnTo>
                    <a:pt x="731" y="2321"/>
                  </a:lnTo>
                  <a:lnTo>
                    <a:pt x="721" y="2346"/>
                  </a:lnTo>
                  <a:lnTo>
                    <a:pt x="714" y="2374"/>
                  </a:lnTo>
                  <a:lnTo>
                    <a:pt x="710" y="2400"/>
                  </a:lnTo>
                  <a:lnTo>
                    <a:pt x="706" y="2428"/>
                  </a:lnTo>
                  <a:lnTo>
                    <a:pt x="705" y="2456"/>
                  </a:lnTo>
                  <a:lnTo>
                    <a:pt x="703" y="2484"/>
                  </a:lnTo>
                  <a:lnTo>
                    <a:pt x="703" y="2509"/>
                  </a:lnTo>
                  <a:lnTo>
                    <a:pt x="703" y="2534"/>
                  </a:lnTo>
                  <a:lnTo>
                    <a:pt x="703" y="2558"/>
                  </a:lnTo>
                  <a:lnTo>
                    <a:pt x="703" y="2779"/>
                  </a:lnTo>
                  <a:lnTo>
                    <a:pt x="701" y="2793"/>
                  </a:lnTo>
                  <a:lnTo>
                    <a:pt x="695" y="2803"/>
                  </a:lnTo>
                  <a:lnTo>
                    <a:pt x="688" y="2811"/>
                  </a:lnTo>
                  <a:lnTo>
                    <a:pt x="678" y="2815"/>
                  </a:lnTo>
                  <a:lnTo>
                    <a:pt x="669" y="2818"/>
                  </a:lnTo>
                  <a:lnTo>
                    <a:pt x="660" y="2819"/>
                  </a:lnTo>
                  <a:lnTo>
                    <a:pt x="655" y="2821"/>
                  </a:lnTo>
                  <a:lnTo>
                    <a:pt x="653" y="2821"/>
                  </a:lnTo>
                  <a:lnTo>
                    <a:pt x="429" y="2821"/>
                  </a:lnTo>
                  <a:lnTo>
                    <a:pt x="419" y="2822"/>
                  </a:lnTo>
                  <a:lnTo>
                    <a:pt x="414" y="2826"/>
                  </a:lnTo>
                  <a:lnTo>
                    <a:pt x="409" y="2832"/>
                  </a:lnTo>
                  <a:lnTo>
                    <a:pt x="408" y="2837"/>
                  </a:lnTo>
                  <a:lnTo>
                    <a:pt x="408" y="2842"/>
                  </a:lnTo>
                  <a:lnTo>
                    <a:pt x="408" y="2844"/>
                  </a:lnTo>
                  <a:lnTo>
                    <a:pt x="408" y="3813"/>
                  </a:lnTo>
                  <a:lnTo>
                    <a:pt x="411" y="3839"/>
                  </a:lnTo>
                  <a:lnTo>
                    <a:pt x="421" y="3863"/>
                  </a:lnTo>
                  <a:lnTo>
                    <a:pt x="437" y="3883"/>
                  </a:lnTo>
                  <a:lnTo>
                    <a:pt x="457" y="3898"/>
                  </a:lnTo>
                  <a:lnTo>
                    <a:pt x="480" y="3909"/>
                  </a:lnTo>
                  <a:lnTo>
                    <a:pt x="507" y="3912"/>
                  </a:lnTo>
                  <a:lnTo>
                    <a:pt x="2348" y="3912"/>
                  </a:lnTo>
                  <a:lnTo>
                    <a:pt x="2351" y="3912"/>
                  </a:lnTo>
                  <a:lnTo>
                    <a:pt x="2356" y="3912"/>
                  </a:lnTo>
                  <a:lnTo>
                    <a:pt x="2363" y="3913"/>
                  </a:lnTo>
                  <a:lnTo>
                    <a:pt x="2370" y="3917"/>
                  </a:lnTo>
                  <a:lnTo>
                    <a:pt x="2376" y="3924"/>
                  </a:lnTo>
                  <a:lnTo>
                    <a:pt x="2379" y="3935"/>
                  </a:lnTo>
                  <a:lnTo>
                    <a:pt x="2379" y="4146"/>
                  </a:lnTo>
                  <a:lnTo>
                    <a:pt x="2379" y="4147"/>
                  </a:lnTo>
                  <a:lnTo>
                    <a:pt x="2379" y="4151"/>
                  </a:lnTo>
                  <a:lnTo>
                    <a:pt x="2376" y="4157"/>
                  </a:lnTo>
                  <a:lnTo>
                    <a:pt x="2373" y="4162"/>
                  </a:lnTo>
                  <a:lnTo>
                    <a:pt x="2366" y="4166"/>
                  </a:lnTo>
                  <a:lnTo>
                    <a:pt x="2355" y="4168"/>
                  </a:lnTo>
                  <a:lnTo>
                    <a:pt x="507" y="4168"/>
                  </a:lnTo>
                  <a:lnTo>
                    <a:pt x="454" y="4164"/>
                  </a:lnTo>
                  <a:lnTo>
                    <a:pt x="404" y="4153"/>
                  </a:lnTo>
                  <a:lnTo>
                    <a:pt x="357" y="4134"/>
                  </a:lnTo>
                  <a:lnTo>
                    <a:pt x="313" y="4111"/>
                  </a:lnTo>
                  <a:lnTo>
                    <a:pt x="274" y="4082"/>
                  </a:lnTo>
                  <a:lnTo>
                    <a:pt x="238" y="4045"/>
                  </a:lnTo>
                  <a:lnTo>
                    <a:pt x="209" y="4006"/>
                  </a:lnTo>
                  <a:lnTo>
                    <a:pt x="185" y="3963"/>
                  </a:lnTo>
                  <a:lnTo>
                    <a:pt x="167" y="3916"/>
                  </a:lnTo>
                  <a:lnTo>
                    <a:pt x="156" y="3866"/>
                  </a:lnTo>
                  <a:lnTo>
                    <a:pt x="152" y="3813"/>
                  </a:lnTo>
                  <a:lnTo>
                    <a:pt x="152" y="2839"/>
                  </a:lnTo>
                  <a:lnTo>
                    <a:pt x="149" y="2823"/>
                  </a:lnTo>
                  <a:lnTo>
                    <a:pt x="143" y="2812"/>
                  </a:lnTo>
                  <a:lnTo>
                    <a:pt x="135" y="2803"/>
                  </a:lnTo>
                  <a:lnTo>
                    <a:pt x="127" y="2797"/>
                  </a:lnTo>
                  <a:lnTo>
                    <a:pt x="117" y="2791"/>
                  </a:lnTo>
                  <a:lnTo>
                    <a:pt x="110" y="2787"/>
                  </a:lnTo>
                  <a:lnTo>
                    <a:pt x="78" y="2765"/>
                  </a:lnTo>
                  <a:lnTo>
                    <a:pt x="52" y="2737"/>
                  </a:lnTo>
                  <a:lnTo>
                    <a:pt x="31" y="2707"/>
                  </a:lnTo>
                  <a:lnTo>
                    <a:pt x="14" y="2672"/>
                  </a:lnTo>
                  <a:lnTo>
                    <a:pt x="4" y="2634"/>
                  </a:lnTo>
                  <a:lnTo>
                    <a:pt x="0" y="2594"/>
                  </a:lnTo>
                  <a:lnTo>
                    <a:pt x="0" y="766"/>
                  </a:lnTo>
                  <a:lnTo>
                    <a:pt x="4" y="726"/>
                  </a:lnTo>
                  <a:lnTo>
                    <a:pt x="14" y="687"/>
                  </a:lnTo>
                  <a:lnTo>
                    <a:pt x="31" y="652"/>
                  </a:lnTo>
                  <a:lnTo>
                    <a:pt x="53" y="620"/>
                  </a:lnTo>
                  <a:lnTo>
                    <a:pt x="81" y="592"/>
                  </a:lnTo>
                  <a:lnTo>
                    <a:pt x="113" y="570"/>
                  </a:lnTo>
                  <a:lnTo>
                    <a:pt x="148" y="553"/>
                  </a:lnTo>
                  <a:lnTo>
                    <a:pt x="187" y="544"/>
                  </a:lnTo>
                  <a:lnTo>
                    <a:pt x="227" y="540"/>
                  </a:lnTo>
                  <a:lnTo>
                    <a:pt x="1162" y="540"/>
                  </a:lnTo>
                  <a:lnTo>
                    <a:pt x="1163" y="540"/>
                  </a:lnTo>
                  <a:lnTo>
                    <a:pt x="1167" y="538"/>
                  </a:lnTo>
                  <a:lnTo>
                    <a:pt x="1173" y="534"/>
                  </a:lnTo>
                  <a:lnTo>
                    <a:pt x="1178" y="527"/>
                  </a:lnTo>
                  <a:lnTo>
                    <a:pt x="1180" y="516"/>
                  </a:lnTo>
                  <a:lnTo>
                    <a:pt x="1180" y="256"/>
                  </a:lnTo>
                  <a:lnTo>
                    <a:pt x="1184" y="210"/>
                  </a:lnTo>
                  <a:lnTo>
                    <a:pt x="1195" y="167"/>
                  </a:lnTo>
                  <a:lnTo>
                    <a:pt x="1214" y="126"/>
                  </a:lnTo>
                  <a:lnTo>
                    <a:pt x="1240" y="90"/>
                  </a:lnTo>
                  <a:lnTo>
                    <a:pt x="1270" y="59"/>
                  </a:lnTo>
                  <a:lnTo>
                    <a:pt x="1306" y="34"/>
                  </a:lnTo>
                  <a:lnTo>
                    <a:pt x="1347" y="15"/>
                  </a:lnTo>
                  <a:lnTo>
                    <a:pt x="1390" y="4"/>
                  </a:lnTo>
                  <a:lnTo>
                    <a:pt x="1436"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0" name="Google Shape;630;p26"/>
          <p:cNvSpPr txBox="1"/>
          <p:nvPr/>
        </p:nvSpPr>
        <p:spPr>
          <a:xfrm flipH="1">
            <a:off x="1675765" y="1393190"/>
            <a:ext cx="3023870" cy="53848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1400">
                <a:solidFill>
                  <a:schemeClr val="lt1"/>
                </a:solidFill>
                <a:latin typeface="Calibri"/>
                <a:ea typeface="Calibri"/>
                <a:cs typeface="Calibri"/>
                <a:sym typeface="Calibri"/>
              </a:rPr>
              <a:t>Dưới đây là 1 số hình ảnh thu được trong quá trình chạy chương trình: </a:t>
            </a:r>
            <a:endParaRPr sz="1400">
              <a:solidFill>
                <a:schemeClr val="lt1"/>
              </a:solidFill>
              <a:latin typeface="Calibri"/>
              <a:ea typeface="Calibri"/>
              <a:cs typeface="Calibri"/>
              <a:sym typeface="Calibri"/>
            </a:endParaRPr>
          </a:p>
        </p:txBody>
      </p:sp>
      <p:grpSp>
        <p:nvGrpSpPr>
          <p:cNvPr id="631" name="Google Shape;631;p26"/>
          <p:cNvGrpSpPr/>
          <p:nvPr/>
        </p:nvGrpSpPr>
        <p:grpSpPr>
          <a:xfrm>
            <a:off x="1594274" y="2108054"/>
            <a:ext cx="3649980" cy="3302000"/>
            <a:chOff x="1878754" y="4286104"/>
            <a:chExt cx="3649980" cy="3302000"/>
          </a:xfrm>
        </p:grpSpPr>
        <p:sp>
          <p:nvSpPr>
            <p:cNvPr id="632" name="Google Shape;632;p26"/>
            <p:cNvSpPr txBox="1"/>
            <p:nvPr/>
          </p:nvSpPr>
          <p:spPr>
            <a:xfrm>
              <a:off x="1878755" y="4286104"/>
              <a:ext cx="1673860" cy="3073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3.2.2. KẾT LUẬN</a:t>
              </a:r>
              <a:endParaRPr b="1" sz="2000">
                <a:solidFill>
                  <a:schemeClr val="lt1"/>
                </a:solidFill>
                <a:latin typeface="Calibri"/>
                <a:ea typeface="Calibri"/>
                <a:cs typeface="Calibri"/>
                <a:sym typeface="Calibri"/>
              </a:endParaRPr>
            </a:p>
          </p:txBody>
        </p:sp>
        <p:sp>
          <p:nvSpPr>
            <p:cNvPr id="633" name="Google Shape;633;p26"/>
            <p:cNvSpPr txBox="1"/>
            <p:nvPr/>
          </p:nvSpPr>
          <p:spPr>
            <a:xfrm flipH="1">
              <a:off x="1878754" y="4625829"/>
              <a:ext cx="3649980" cy="2962275"/>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1400">
                  <a:solidFill>
                    <a:schemeClr val="lt1"/>
                  </a:solidFill>
                  <a:latin typeface="Calibri"/>
                  <a:ea typeface="Calibri"/>
                  <a:cs typeface="Calibri"/>
                  <a:sym typeface="Calibri"/>
                </a:rPr>
                <a:t>- Sau quá trình tìm hiểu,nhóm chúng em đã xây dựng được 1 chương trình nhận dạng được biển báo giao thông: </a:t>
              </a:r>
              <a:endParaRPr sz="14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400">
                  <a:solidFill>
                    <a:schemeClr val="lt1"/>
                  </a:solidFill>
                  <a:latin typeface="Calibri"/>
                  <a:ea typeface="Calibri"/>
                  <a:cs typeface="Calibri"/>
                  <a:sym typeface="Calibri"/>
                </a:rPr>
                <a:t>- Tuy nhiên chương trình còn tồn tại 1 số vấn đề như sau:</a:t>
              </a:r>
              <a:endParaRPr sz="14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400">
                  <a:solidFill>
                    <a:schemeClr val="lt1"/>
                  </a:solidFill>
                  <a:latin typeface="Calibri"/>
                  <a:ea typeface="Calibri"/>
                  <a:cs typeface="Calibri"/>
                  <a:sym typeface="Calibri"/>
                </a:rPr>
                <a:t>+ Độ chính xác vẫn chưa được hoàn hảo</a:t>
              </a:r>
              <a:endParaRPr sz="14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400">
                  <a:solidFill>
                    <a:schemeClr val="lt1"/>
                  </a:solidFill>
                  <a:latin typeface="Calibri"/>
                  <a:ea typeface="Calibri"/>
                  <a:cs typeface="Calibri"/>
                  <a:sym typeface="Calibri"/>
                </a:rPr>
                <a:t>+ Tập dữ liệu train vẫn nhỏ chưa đầy đủ được hết tất cả các loại biển báo – trong tập dữ liệu mới có 43 biển báo.</a:t>
              </a:r>
              <a:endParaRPr sz="1400">
                <a:solidFill>
                  <a:schemeClr val="lt1"/>
                </a:solidFill>
                <a:latin typeface="Calibri"/>
                <a:ea typeface="Calibri"/>
                <a:cs typeface="Calibri"/>
                <a:sym typeface="Calibri"/>
              </a:endParaRPr>
            </a:p>
            <a:p>
              <a:pPr indent="0" lvl="0" marL="0" marR="0" rtl="0" algn="l">
                <a:lnSpc>
                  <a:spcPct val="125000"/>
                </a:lnSpc>
                <a:spcBef>
                  <a:spcPts val="0"/>
                </a:spcBef>
                <a:spcAft>
                  <a:spcPts val="0"/>
                </a:spcAft>
                <a:buNone/>
              </a:pPr>
              <a:r>
                <a:rPr lang="en-US" sz="1400">
                  <a:solidFill>
                    <a:schemeClr val="lt1"/>
                  </a:solidFill>
                  <a:latin typeface="Calibri"/>
                  <a:ea typeface="Calibri"/>
                  <a:cs typeface="Calibri"/>
                  <a:sym typeface="Calibri"/>
                </a:rPr>
                <a:t>+ Chỉ nhận dạng được 1 biển báo trên 1 khung hình. </a:t>
              </a:r>
              <a:endParaRPr sz="1400">
                <a:solidFill>
                  <a:schemeClr val="lt1"/>
                </a:solidFill>
                <a:latin typeface="Calibri"/>
                <a:ea typeface="Calibri"/>
                <a:cs typeface="Calibri"/>
                <a:sym typeface="Calibri"/>
              </a:endParaRPr>
            </a:p>
          </p:txBody>
        </p:sp>
      </p:grpSp>
      <p:grpSp>
        <p:nvGrpSpPr>
          <p:cNvPr id="634" name="Google Shape;634;p26"/>
          <p:cNvGrpSpPr/>
          <p:nvPr/>
        </p:nvGrpSpPr>
        <p:grpSpPr>
          <a:xfrm>
            <a:off x="1554269" y="5442459"/>
            <a:ext cx="3808095" cy="1147445"/>
            <a:chOff x="1878754" y="5409439"/>
            <a:chExt cx="3808095" cy="1147445"/>
          </a:xfrm>
        </p:grpSpPr>
        <p:sp>
          <p:nvSpPr>
            <p:cNvPr id="635" name="Google Shape;635;p26"/>
            <p:cNvSpPr txBox="1"/>
            <p:nvPr/>
          </p:nvSpPr>
          <p:spPr>
            <a:xfrm>
              <a:off x="1878755" y="5409439"/>
              <a:ext cx="2796540" cy="3073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3.2.3. HƯỚNG PHÁT TRIỂN</a:t>
              </a:r>
              <a:endParaRPr b="1" sz="2000">
                <a:solidFill>
                  <a:schemeClr val="lt1"/>
                </a:solidFill>
                <a:latin typeface="Calibri"/>
                <a:ea typeface="Calibri"/>
                <a:cs typeface="Calibri"/>
                <a:sym typeface="Calibri"/>
              </a:endParaRPr>
            </a:p>
          </p:txBody>
        </p:sp>
        <p:sp>
          <p:nvSpPr>
            <p:cNvPr id="636" name="Google Shape;636;p26"/>
            <p:cNvSpPr txBox="1"/>
            <p:nvPr/>
          </p:nvSpPr>
          <p:spPr>
            <a:xfrm flipH="1">
              <a:off x="1878754" y="5749164"/>
              <a:ext cx="3808095" cy="80772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1400">
                  <a:solidFill>
                    <a:schemeClr val="lt1"/>
                  </a:solidFill>
                  <a:latin typeface="Calibri"/>
                  <a:ea typeface="Calibri"/>
                  <a:cs typeface="Calibri"/>
                  <a:sym typeface="Calibri"/>
                </a:rPr>
                <a:t>- Từ những kết quả nhóm đã làm được, nhóm sẽ thực hiện khắc phục các hạn chế và nâng cấp hệ thống để hoạt động tốt trong nhiều trường hợp.</a:t>
              </a:r>
              <a:endParaRPr sz="1400">
                <a:solidFill>
                  <a:schemeClr val="lt1"/>
                </a:solidFill>
                <a:latin typeface="Calibri"/>
                <a:ea typeface="Calibri"/>
                <a:cs typeface="Calibri"/>
                <a:sym typeface="Calibri"/>
              </a:endParaRPr>
            </a:p>
          </p:txBody>
        </p:sp>
      </p:grpSp>
      <p:pic>
        <p:nvPicPr>
          <p:cNvPr descr="D:\Picture3zz.pngPicture3zz" id="637" name="Google Shape;637;p26"/>
          <p:cNvPicPr preferRelativeResize="0"/>
          <p:nvPr>
            <p:ph idx="3" type="pic"/>
          </p:nvPr>
        </p:nvPicPr>
        <p:blipFill rotWithShape="1">
          <a:blip r:embed="rId3">
            <a:alphaModFix/>
          </a:blip>
          <a:srcRect b="0" l="0" r="0" t="0"/>
          <a:stretch/>
        </p:blipFill>
        <p:spPr>
          <a:xfrm>
            <a:off x="5554824" y="3902104"/>
            <a:ext cx="2824065" cy="2292350"/>
          </a:xfrm>
          <a:prstGeom prst="rect">
            <a:avLst/>
          </a:prstGeom>
          <a:gradFill>
            <a:gsLst>
              <a:gs pos="0">
                <a:srgbClr val="FF8F68"/>
              </a:gs>
              <a:gs pos="100000">
                <a:srgbClr val="EC354A"/>
              </a:gs>
            </a:gsLst>
            <a:lin ang="2700000" scaled="0"/>
          </a:gradFill>
          <a:ln>
            <a:noFill/>
          </a:ln>
          <a:effectLst>
            <a:outerShdw blurRad="482600" rotWithShape="0" algn="t" dir="2700000" dist="469900">
              <a:schemeClr val="dk1">
                <a:alpha val="40000"/>
              </a:schemeClr>
            </a:outerShdw>
          </a:effectLst>
        </p:spPr>
      </p:pic>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638" name="Google Shape;638;p26"/>
          <p:cNvSpPr txBox="1"/>
          <p:nvPr/>
        </p:nvSpPr>
        <p:spPr>
          <a:xfrm>
            <a:off x="1594261" y="994151"/>
            <a:ext cx="2886075" cy="3987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3.2.1. CHẠY THỬ NGHIỆM</a:t>
            </a:r>
            <a:endParaRPr b="1" sz="2000">
              <a:solidFill>
                <a:schemeClr val="lt1"/>
              </a:solidFill>
              <a:latin typeface="Calibri"/>
              <a:ea typeface="Calibri"/>
              <a:cs typeface="Calibri"/>
              <a:sym typeface="Calibri"/>
            </a:endParaRPr>
          </a:p>
        </p:txBody>
      </p:sp>
      <p:grpSp>
        <p:nvGrpSpPr>
          <p:cNvPr id="639" name="Google Shape;639;p26"/>
          <p:cNvGrpSpPr/>
          <p:nvPr/>
        </p:nvGrpSpPr>
        <p:grpSpPr>
          <a:xfrm>
            <a:off x="329406" y="248321"/>
            <a:ext cx="5375048" cy="565512"/>
            <a:chOff x="329406" y="248321"/>
            <a:chExt cx="5375048" cy="565512"/>
          </a:xfrm>
        </p:grpSpPr>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640" name="Google Shape;640;p26"/>
            <p:cNvSpPr txBox="1"/>
            <p:nvPr/>
          </p:nvSpPr>
          <p:spPr>
            <a:xfrm>
              <a:off x="991484" y="296553"/>
              <a:ext cx="4712970" cy="445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rgbClr val="FF8F68"/>
                  </a:solidFill>
                  <a:latin typeface="Calibri"/>
                  <a:ea typeface="Calibri"/>
                  <a:cs typeface="Calibri"/>
                  <a:sym typeface="Calibri"/>
                </a:rPr>
                <a:t>3.2. CHẠY THỬ NGHIỆM VÀ KẾT LUẬN</a:t>
              </a:r>
              <a:endParaRPr sz="1400">
                <a:solidFill>
                  <a:schemeClr val="lt1"/>
                </a:solidFill>
                <a:latin typeface="Calibri"/>
                <a:ea typeface="Calibri"/>
                <a:cs typeface="Calibri"/>
                <a:sym typeface="Calibri"/>
              </a:endParaRPr>
            </a:p>
          </p:txBody>
        </p:sp>
        <p:grpSp>
          <p:nvGrpSpPr>
            <p:cNvPr id="641" name="Google Shape;641;p26"/>
            <p:cNvGrpSpPr/>
            <p:nvPr/>
          </p:nvGrpSpPr>
          <p:grpSpPr>
            <a:xfrm>
              <a:off x="329406" y="248321"/>
              <a:ext cx="565512" cy="565512"/>
              <a:chOff x="329406" y="248321"/>
              <a:chExt cx="565512" cy="565512"/>
            </a:xfrm>
          </p:grpSpPr>
          <p:sp>
            <p:nvSpPr>
              <p:cNvPr id="642" name="Google Shape;642;p26"/>
              <p:cNvSpPr/>
              <p:nvPr/>
            </p:nvSpPr>
            <p:spPr>
              <a:xfrm>
                <a:off x="329406" y="248321"/>
                <a:ext cx="565512" cy="565512"/>
              </a:xfrm>
              <a:prstGeom prst="ellipse">
                <a:avLst/>
              </a:prstGeom>
              <a:gradFill>
                <a:gsLst>
                  <a:gs pos="0">
                    <a:srgbClr val="FF8F68"/>
                  </a:gs>
                  <a:gs pos="97000">
                    <a:srgbClr val="EC354A"/>
                  </a:gs>
                  <a:gs pos="100000">
                    <a:srgbClr val="EC354A"/>
                  </a:gs>
                </a:gsLst>
                <a:path path="circle">
                  <a:fillToRect b="50%" l="50%" r="50%" t="50%"/>
                </a:path>
                <a:tileRect/>
              </a:gradFill>
              <a:ln>
                <a:noFill/>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3" name="Google Shape;643;p26"/>
              <p:cNvSpPr/>
              <p:nvPr/>
            </p:nvSpPr>
            <p:spPr>
              <a:xfrm flipH="1" rot="10800000">
                <a:off x="463111" y="397651"/>
                <a:ext cx="298104" cy="266852"/>
              </a:xfrm>
              <a:custGeom>
                <a:rect b="b" l="l" r="r" t="t"/>
                <a:pathLst>
                  <a:path extrusionOk="0" h="111" w="124">
                    <a:moveTo>
                      <a:pt x="124" y="15"/>
                    </a:moveTo>
                    <a:lnTo>
                      <a:pt x="0" y="15"/>
                    </a:lnTo>
                    <a:lnTo>
                      <a:pt x="0" y="0"/>
                    </a:lnTo>
                    <a:lnTo>
                      <a:pt x="124" y="0"/>
                    </a:lnTo>
                    <a:lnTo>
                      <a:pt x="124" y="15"/>
                    </a:lnTo>
                    <a:close/>
                    <a:moveTo>
                      <a:pt x="92" y="47"/>
                    </a:moveTo>
                    <a:lnTo>
                      <a:pt x="0" y="47"/>
                    </a:lnTo>
                    <a:lnTo>
                      <a:pt x="0" y="32"/>
                    </a:lnTo>
                    <a:lnTo>
                      <a:pt x="92" y="32"/>
                    </a:lnTo>
                    <a:lnTo>
                      <a:pt x="92" y="47"/>
                    </a:lnTo>
                    <a:close/>
                    <a:moveTo>
                      <a:pt x="124" y="79"/>
                    </a:moveTo>
                    <a:lnTo>
                      <a:pt x="0" y="79"/>
                    </a:lnTo>
                    <a:lnTo>
                      <a:pt x="0" y="64"/>
                    </a:lnTo>
                    <a:lnTo>
                      <a:pt x="124" y="64"/>
                    </a:lnTo>
                    <a:lnTo>
                      <a:pt x="124" y="79"/>
                    </a:lnTo>
                    <a:close/>
                    <a:moveTo>
                      <a:pt x="92" y="111"/>
                    </a:moveTo>
                    <a:lnTo>
                      <a:pt x="0" y="111"/>
                    </a:lnTo>
                    <a:lnTo>
                      <a:pt x="0" y="96"/>
                    </a:lnTo>
                    <a:lnTo>
                      <a:pt x="92" y="96"/>
                    </a:lnTo>
                    <a:lnTo>
                      <a:pt x="92" y="1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grpSp>
      <p:pic>
        <p:nvPicPr>
          <p:cNvPr descr="D:\Picture3z.pngPicture3z" id="644" name="Google Shape;644;p26"/>
          <p:cNvPicPr preferRelativeResize="0"/>
          <p:nvPr>
            <p:ph idx="2" type="pic"/>
          </p:nvPr>
        </p:nvPicPr>
        <p:blipFill rotWithShape="1">
          <a:blip r:embed="rId4">
            <a:alphaModFix/>
          </a:blip>
          <a:srcRect b="0" l="0" r="0" t="0"/>
          <a:stretch/>
        </p:blipFill>
        <p:spPr>
          <a:xfrm>
            <a:off x="5554824" y="1293603"/>
            <a:ext cx="2824065" cy="2251075"/>
          </a:xfrm>
          <a:prstGeom prst="rect">
            <a:avLst/>
          </a:prstGeom>
          <a:gradFill>
            <a:gsLst>
              <a:gs pos="0">
                <a:srgbClr val="FF8F68"/>
              </a:gs>
              <a:gs pos="100000">
                <a:srgbClr val="EC354A"/>
              </a:gs>
            </a:gsLst>
            <a:lin ang="2700000" scaled="0"/>
          </a:gradFill>
          <a:ln>
            <a:noFill/>
          </a:ln>
          <a:effectLst>
            <a:outerShdw blurRad="482600" rotWithShape="0" algn="t" dir="2700000" dist="469900">
              <a:schemeClr val="dk1">
                <a:alpha val="40000"/>
              </a:schemeClr>
            </a:outerShdw>
          </a:effectLst>
        </p:spPr>
      </p:pic>
      <p:pic>
        <p:nvPicPr>
          <p:cNvPr descr="D:\Picture3zzz.pngPicture3zzz" id="645" name="Google Shape;645;p26"/>
          <p:cNvPicPr preferRelativeResize="0"/>
          <p:nvPr>
            <p:ph idx="4" type="pic"/>
          </p:nvPr>
        </p:nvPicPr>
        <p:blipFill rotWithShape="1">
          <a:blip r:embed="rId5">
            <a:alphaModFix/>
          </a:blip>
          <a:srcRect b="0" l="0" r="0" t="0"/>
          <a:stretch/>
        </p:blipFill>
        <p:spPr>
          <a:xfrm>
            <a:off x="8572758" y="1324688"/>
            <a:ext cx="2824065" cy="2219960"/>
          </a:xfrm>
          <a:prstGeom prst="rect">
            <a:avLst/>
          </a:prstGeom>
          <a:gradFill>
            <a:gsLst>
              <a:gs pos="0">
                <a:srgbClr val="FF8F68"/>
              </a:gs>
              <a:gs pos="100000">
                <a:srgbClr val="EC354A"/>
              </a:gs>
            </a:gsLst>
            <a:lin ang="2700000" scaled="0"/>
          </a:gradFill>
          <a:ln>
            <a:noFill/>
          </a:ln>
          <a:effectLst>
            <a:outerShdw blurRad="482600" rotWithShape="0" algn="t" dir="2700000" dist="469900">
              <a:schemeClr val="dk1">
                <a:alpha val="40000"/>
              </a:schemeClr>
            </a:outerShdw>
          </a:effectLst>
        </p:spPr>
      </p:pic>
      <p:pic>
        <p:nvPicPr>
          <p:cNvPr id="646" name="Google Shape;646;p26"/>
          <p:cNvPicPr preferRelativeResize="0"/>
          <p:nvPr/>
        </p:nvPicPr>
        <p:blipFill rotWithShape="1">
          <a:blip r:embed="rId6">
            <a:alphaModFix/>
          </a:blip>
          <a:srcRect b="0" l="0" r="0" t="0"/>
          <a:stretch/>
        </p:blipFill>
        <p:spPr>
          <a:xfrm>
            <a:off x="8572500" y="3898900"/>
            <a:ext cx="2880360" cy="2295525"/>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39"/>
                                        </p:tgtEl>
                                        <p:attrNameLst>
                                          <p:attrName>style.visibility</p:attrName>
                                        </p:attrNameLst>
                                      </p:cBhvr>
                                      <p:to>
                                        <p:strVal val="visible"/>
                                      </p:to>
                                    </p:set>
                                    <p:anim calcmode="lin" valueType="num">
                                      <p:cBhvr additive="base">
                                        <p:cTn dur="500"/>
                                        <p:tgtEl>
                                          <p:spTgt spid="6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500"/>
                                  </p:stCondLst>
                                  <p:childTnLst>
                                    <p:set>
                                      <p:cBhvr>
                                        <p:cTn dur="1" fill="hold">
                                          <p:stCondLst>
                                            <p:cond delay="0"/>
                                          </p:stCondLst>
                                        </p:cTn>
                                        <p:tgtEl>
                                          <p:spTgt spid="616"/>
                                        </p:tgtEl>
                                        <p:attrNameLst>
                                          <p:attrName>style.visibility</p:attrName>
                                        </p:attrNameLst>
                                      </p:cBhvr>
                                      <p:to>
                                        <p:strVal val="visible"/>
                                      </p:to>
                                    </p:set>
                                    <p:anim calcmode="lin" valueType="num">
                                      <p:cBhvr additive="base">
                                        <p:cTn dur="500"/>
                                        <p:tgtEl>
                                          <p:spTgt spid="616"/>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1000"/>
                                  </p:stCondLst>
                                  <p:childTnLst>
                                    <p:set>
                                      <p:cBhvr>
                                        <p:cTn dur="1" fill="hold">
                                          <p:stCondLst>
                                            <p:cond delay="0"/>
                                          </p:stCondLst>
                                        </p:cTn>
                                        <p:tgtEl>
                                          <p:spTgt spid="638"/>
                                        </p:tgtEl>
                                        <p:attrNameLst>
                                          <p:attrName>style.visibility</p:attrName>
                                        </p:attrNameLst>
                                      </p:cBhvr>
                                      <p:to>
                                        <p:strVal val="visible"/>
                                      </p:to>
                                    </p:set>
                                    <p:animEffect filter="fade" transition="in">
                                      <p:cBhvr>
                                        <p:cTn dur="500"/>
                                        <p:tgtEl>
                                          <p:spTgt spid="638"/>
                                        </p:tgtEl>
                                      </p:cBhvr>
                                    </p:animEffect>
                                  </p:childTnLst>
                                </p:cTn>
                              </p:par>
                              <p:par>
                                <p:cTn fill="hold" nodeType="withEffect" presetClass="entr" presetID="10" presetSubtype="0">
                                  <p:stCondLst>
                                    <p:cond delay="1200"/>
                                  </p:stCondLst>
                                  <p:childTnLst>
                                    <p:set>
                                      <p:cBhvr>
                                        <p:cTn dur="1" fill="hold">
                                          <p:stCondLst>
                                            <p:cond delay="0"/>
                                          </p:stCondLst>
                                        </p:cTn>
                                        <p:tgtEl>
                                          <p:spTgt spid="630"/>
                                        </p:tgtEl>
                                        <p:attrNameLst>
                                          <p:attrName>style.visibility</p:attrName>
                                        </p:attrNameLst>
                                      </p:cBhvr>
                                      <p:to>
                                        <p:strVal val="visible"/>
                                      </p:to>
                                    </p:set>
                                    <p:animEffect filter="fade" transition="in">
                                      <p:cBhvr>
                                        <p:cTn dur="500"/>
                                        <p:tgtEl>
                                          <p:spTgt spid="630"/>
                                        </p:tgtEl>
                                      </p:cBhvr>
                                    </p:animEffect>
                                  </p:childTnLst>
                                </p:cTn>
                              </p:par>
                              <p:par>
                                <p:cTn fill="hold" nodeType="withEffect" presetClass="entr" presetID="2" presetSubtype="1">
                                  <p:stCondLst>
                                    <p:cond delay="1000"/>
                                  </p:stCondLst>
                                  <p:childTnLst>
                                    <p:set>
                                      <p:cBhvr>
                                        <p:cTn dur="1" fill="hold">
                                          <p:stCondLst>
                                            <p:cond delay="0"/>
                                          </p:stCondLst>
                                        </p:cTn>
                                        <p:tgtEl>
                                          <p:spTgt spid="613"/>
                                        </p:tgtEl>
                                        <p:attrNameLst>
                                          <p:attrName>style.visibility</p:attrName>
                                        </p:attrNameLst>
                                      </p:cBhvr>
                                      <p:to>
                                        <p:strVal val="visible"/>
                                      </p:to>
                                    </p:set>
                                    <p:anim calcmode="lin" valueType="num">
                                      <p:cBhvr additive="base">
                                        <p:cTn dur="500"/>
                                        <p:tgtEl>
                                          <p:spTgt spid="613"/>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1500"/>
                                  </p:stCondLst>
                                  <p:childTnLst>
                                    <p:set>
                                      <p:cBhvr>
                                        <p:cTn dur="1" fill="hold">
                                          <p:stCondLst>
                                            <p:cond delay="0"/>
                                          </p:stCondLst>
                                        </p:cTn>
                                        <p:tgtEl>
                                          <p:spTgt spid="631"/>
                                        </p:tgtEl>
                                        <p:attrNameLst>
                                          <p:attrName>style.visibility</p:attrName>
                                        </p:attrNameLst>
                                      </p:cBhvr>
                                      <p:to>
                                        <p:strVal val="visible"/>
                                      </p:to>
                                    </p:set>
                                    <p:animEffect filter="fade" transition="in">
                                      <p:cBhvr>
                                        <p:cTn dur="500"/>
                                        <p:tgtEl>
                                          <p:spTgt spid="631"/>
                                        </p:tgtEl>
                                      </p:cBhvr>
                                    </p:animEffect>
                                  </p:childTnLst>
                                </p:cTn>
                              </p:par>
                              <p:par>
                                <p:cTn fill="hold" nodeType="withEffect" presetClass="entr" presetID="2" presetSubtype="1">
                                  <p:stCondLst>
                                    <p:cond delay="2000"/>
                                  </p:stCondLst>
                                  <p:childTnLst>
                                    <p:set>
                                      <p:cBhvr>
                                        <p:cTn dur="1" fill="hold">
                                          <p:stCondLst>
                                            <p:cond delay="0"/>
                                          </p:stCondLst>
                                        </p:cTn>
                                        <p:tgtEl>
                                          <p:spTgt spid="621"/>
                                        </p:tgtEl>
                                        <p:attrNameLst>
                                          <p:attrName>style.visibility</p:attrName>
                                        </p:attrNameLst>
                                      </p:cBhvr>
                                      <p:to>
                                        <p:strVal val="visible"/>
                                      </p:to>
                                    </p:set>
                                    <p:anim calcmode="lin" valueType="num">
                                      <p:cBhvr additive="base">
                                        <p:cTn dur="1250"/>
                                        <p:tgtEl>
                                          <p:spTgt spid="621"/>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3000"/>
                                  </p:stCondLst>
                                  <p:childTnLst>
                                    <p:set>
                                      <p:cBhvr>
                                        <p:cTn dur="1" fill="hold">
                                          <p:stCondLst>
                                            <p:cond delay="0"/>
                                          </p:stCondLst>
                                        </p:cTn>
                                        <p:tgtEl>
                                          <p:spTgt spid="634"/>
                                        </p:tgtEl>
                                        <p:attrNameLst>
                                          <p:attrName>style.visibility</p:attrName>
                                        </p:attrNameLst>
                                      </p:cBhvr>
                                      <p:to>
                                        <p:strVal val="visible"/>
                                      </p:to>
                                    </p:set>
                                    <p:animEffect filter="fade" transition="in">
                                      <p:cBhvr>
                                        <p:cTn dur="500"/>
                                        <p:tgtEl>
                                          <p:spTgt spid="634"/>
                                        </p:tgtEl>
                                      </p:cBhvr>
                                    </p:animEffect>
                                  </p:childTnLst>
                                </p:cTn>
                              </p:par>
                              <p:par>
                                <p:cTn fill="hold" nodeType="withEffect" presetClass="entr" presetID="2" presetSubtype="1">
                                  <p:stCondLst>
                                    <p:cond delay="4000"/>
                                  </p:stCondLst>
                                  <p:childTnLst>
                                    <p:set>
                                      <p:cBhvr>
                                        <p:cTn dur="1" fill="hold">
                                          <p:stCondLst>
                                            <p:cond delay="0"/>
                                          </p:stCondLst>
                                        </p:cTn>
                                        <p:tgtEl>
                                          <p:spTgt spid="644"/>
                                        </p:tgtEl>
                                        <p:attrNameLst>
                                          <p:attrName>style.visibility</p:attrName>
                                        </p:attrNameLst>
                                      </p:cBhvr>
                                      <p:to>
                                        <p:strVal val="visible"/>
                                      </p:to>
                                    </p:set>
                                    <p:anim calcmode="lin" valueType="num">
                                      <p:cBhvr additive="base">
                                        <p:cTn dur="1500"/>
                                        <p:tgtEl>
                                          <p:spTgt spid="64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4000"/>
                                  </p:stCondLst>
                                  <p:childTnLst>
                                    <p:set>
                                      <p:cBhvr>
                                        <p:cTn dur="1" fill="hold">
                                          <p:stCondLst>
                                            <p:cond delay="0"/>
                                          </p:stCondLst>
                                        </p:cTn>
                                        <p:tgtEl>
                                          <p:spTgt spid="637"/>
                                        </p:tgtEl>
                                        <p:attrNameLst>
                                          <p:attrName>style.visibility</p:attrName>
                                        </p:attrNameLst>
                                      </p:cBhvr>
                                      <p:to>
                                        <p:strVal val="visible"/>
                                      </p:to>
                                    </p:set>
                                    <p:anim calcmode="lin" valueType="num">
                                      <p:cBhvr additive="base">
                                        <p:cTn dur="1500"/>
                                        <p:tgtEl>
                                          <p:spTgt spid="63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4000"/>
                                  </p:stCondLst>
                                  <p:childTnLst>
                                    <p:set>
                                      <p:cBhvr>
                                        <p:cTn dur="1" fill="hold">
                                          <p:stCondLst>
                                            <p:cond delay="0"/>
                                          </p:stCondLst>
                                        </p:cTn>
                                        <p:tgtEl>
                                          <p:spTgt spid="645"/>
                                        </p:tgtEl>
                                        <p:attrNameLst>
                                          <p:attrName>style.visibility</p:attrName>
                                        </p:attrNameLst>
                                      </p:cBhvr>
                                      <p:to>
                                        <p:strVal val="visible"/>
                                      </p:to>
                                    </p:set>
                                    <p:anim calcmode="lin" valueType="num">
                                      <p:cBhvr additive="base">
                                        <p:cTn dur="1500"/>
                                        <p:tgtEl>
                                          <p:spTgt spid="6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3500"/>
                                  </p:stCondLst>
                                  <p:childTnLst>
                                    <p:set>
                                      <p:cBhvr>
                                        <p:cTn dur="1" fill="hold">
                                          <p:stCondLst>
                                            <p:cond delay="0"/>
                                          </p:stCondLst>
                                        </p:cTn>
                                        <p:tgtEl>
                                          <p:spTgt spid="646"/>
                                        </p:tgtEl>
                                        <p:attrNameLst>
                                          <p:attrName>style.visibility</p:attrName>
                                        </p:attrNameLst>
                                      </p:cBhvr>
                                      <p:to>
                                        <p:strVal val="visible"/>
                                      </p:to>
                                    </p:set>
                                    <p:anim calcmode="lin" valueType="num">
                                      <p:cBhvr additive="base">
                                        <p:cTn dur="2000"/>
                                        <p:tgtEl>
                                          <p:spTgt spid="64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27"/>
          <p:cNvSpPr/>
          <p:nvPr/>
        </p:nvSpPr>
        <p:spPr>
          <a:xfrm>
            <a:off x="0" y="0"/>
            <a:ext cx="12192000" cy="5908040"/>
          </a:xfrm>
          <a:prstGeom prst="rect">
            <a:avLst/>
          </a:prstGeom>
          <a:gradFill>
            <a:gsLst>
              <a:gs pos="0">
                <a:srgbClr val="EA3549">
                  <a:alpha val="89803"/>
                </a:srgbClr>
              </a:gs>
              <a:gs pos="100000">
                <a:srgbClr val="FF8F68">
                  <a:alpha val="89803"/>
                </a:srgbClr>
              </a:gs>
            </a:gsLst>
            <a:path path="circle">
              <a:fillToRect l="100%" t="100%"/>
            </a:path>
            <a:tileRect b="-100%" r="-100%"/>
          </a:gradFill>
          <a:ln>
            <a:noFill/>
          </a:ln>
          <a:effectLst>
            <a:outerShdw blurRad="381000" rotWithShape="0" algn="tl" dir="189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3" name="Google Shape;653;p27"/>
          <p:cNvSpPr/>
          <p:nvPr/>
        </p:nvSpPr>
        <p:spPr>
          <a:xfrm>
            <a:off x="0" y="5908040"/>
            <a:ext cx="12192000" cy="949325"/>
          </a:xfrm>
          <a:prstGeom prst="rect">
            <a:avLst/>
          </a:prstGeom>
          <a:solidFill>
            <a:srgbClr val="2D3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4" name="Google Shape;654;p27"/>
          <p:cNvSpPr txBox="1"/>
          <p:nvPr/>
        </p:nvSpPr>
        <p:spPr>
          <a:xfrm>
            <a:off x="2571750" y="2299335"/>
            <a:ext cx="7433945" cy="152019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000"/>
              <a:buFont typeface="Arial"/>
              <a:buNone/>
            </a:pPr>
            <a:r>
              <a:rPr b="1" lang="en-US" sz="4000">
                <a:solidFill>
                  <a:schemeClr val="lt1"/>
                </a:solidFill>
                <a:latin typeface="Calibri"/>
                <a:ea typeface="Calibri"/>
                <a:cs typeface="Calibri"/>
                <a:sym typeface="Calibri"/>
              </a:rPr>
              <a:t>Cảm ơn Thầy ,Cô</a:t>
            </a:r>
            <a:endParaRPr b="1" sz="4000">
              <a:solidFill>
                <a:schemeClr val="lt1"/>
              </a:solidFill>
              <a:latin typeface="Calibri"/>
              <a:ea typeface="Calibri"/>
              <a:cs typeface="Calibri"/>
              <a:sym typeface="Calibri"/>
            </a:endParaRPr>
          </a:p>
          <a:p>
            <a:pPr indent="0" lvl="0" marL="0" marR="0" rtl="0" algn="ctr">
              <a:lnSpc>
                <a:spcPct val="100000"/>
              </a:lnSpc>
              <a:spcBef>
                <a:spcPts val="1000"/>
              </a:spcBef>
              <a:spcAft>
                <a:spcPts val="0"/>
              </a:spcAft>
              <a:buClr>
                <a:schemeClr val="lt1"/>
              </a:buClr>
              <a:buSzPts val="4000"/>
              <a:buFont typeface="Arial"/>
              <a:buNone/>
            </a:pPr>
            <a:r>
              <a:rPr b="1" lang="en-US" sz="4000">
                <a:solidFill>
                  <a:schemeClr val="lt1"/>
                </a:solidFill>
                <a:latin typeface="Calibri"/>
                <a:ea typeface="Calibri"/>
                <a:cs typeface="Calibri"/>
                <a:sym typeface="Calibri"/>
              </a:rPr>
              <a:t>và các bạn đã lắng nghe !</a:t>
            </a:r>
            <a:endParaRPr b="1" sz="4000">
              <a:solidFill>
                <a:schemeClr val="lt1"/>
              </a:solidFill>
              <a:latin typeface="Calibri"/>
              <a:ea typeface="Calibri"/>
              <a:cs typeface="Calibri"/>
              <a:sym typeface="Calibri"/>
            </a:endParaRPr>
          </a:p>
        </p:txBody>
      </p:sp>
      <p:grpSp>
        <p:nvGrpSpPr>
          <p:cNvPr id="655" name="Google Shape;655;p27"/>
          <p:cNvGrpSpPr/>
          <p:nvPr/>
        </p:nvGrpSpPr>
        <p:grpSpPr>
          <a:xfrm>
            <a:off x="4958104" y="6123763"/>
            <a:ext cx="1849073" cy="510382"/>
            <a:chOff x="1207098" y="4127607"/>
            <a:chExt cx="1849073" cy="510382"/>
          </a:xfrm>
        </p:grpSpPr>
        <p:sp>
          <p:nvSpPr>
            <p:cNvPr id="656" name="Google Shape;656;p27"/>
            <p:cNvSpPr/>
            <p:nvPr/>
          </p:nvSpPr>
          <p:spPr>
            <a:xfrm>
              <a:off x="1207098" y="4160470"/>
              <a:ext cx="1849073" cy="477519"/>
            </a:xfrm>
            <a:prstGeom prst="roundRect">
              <a:avLst>
                <a:gd fmla="val 50000" name="adj"/>
              </a:avLst>
            </a:prstGeom>
            <a:solidFill>
              <a:schemeClr val="lt1"/>
            </a:solidFill>
            <a:ln>
              <a:noFill/>
            </a:ln>
            <a:effectLst>
              <a:outerShdw blurRad="381000" rotWithShape="0" algn="t" dir="5400000" dist="63500">
                <a:schemeClr val="dk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accent1"/>
                </a:solidFill>
                <a:latin typeface="Calibri"/>
                <a:ea typeface="Calibri"/>
                <a:cs typeface="Calibri"/>
                <a:sym typeface="Calibri"/>
              </a:endParaRPr>
            </a:p>
          </p:txBody>
        </p:sp>
        <p:grpSp>
          <p:nvGrpSpPr>
            <p:cNvPr id="657" name="Google Shape;657;p27"/>
            <p:cNvGrpSpPr/>
            <p:nvPr/>
          </p:nvGrpSpPr>
          <p:grpSpPr>
            <a:xfrm>
              <a:off x="2579656" y="4338239"/>
              <a:ext cx="262769" cy="121979"/>
              <a:chOff x="1480891" y="770289"/>
              <a:chExt cx="1530645" cy="710523"/>
            </a:xfrm>
          </p:grpSpPr>
          <p:cxnSp>
            <p:nvCxnSpPr>
              <p:cNvPr id="658" name="Google Shape;658;p27"/>
              <p:cNvCxnSpPr/>
              <p:nvPr/>
            </p:nvCxnSpPr>
            <p:spPr>
              <a:xfrm>
                <a:off x="1480891" y="1125550"/>
                <a:ext cx="1523665" cy="0"/>
              </a:xfrm>
              <a:prstGeom prst="straightConnector1">
                <a:avLst/>
              </a:prstGeom>
              <a:noFill/>
              <a:ln cap="flat" cmpd="sng" w="19050">
                <a:solidFill>
                  <a:srgbClr val="595959"/>
                </a:solidFill>
                <a:prstDash val="solid"/>
                <a:miter lim="800000"/>
                <a:headEnd len="sm" w="sm" type="none"/>
                <a:tailEnd len="sm" w="sm" type="none"/>
              </a:ln>
            </p:spPr>
          </p:cxnSp>
          <p:grpSp>
            <p:nvGrpSpPr>
              <p:cNvPr id="659" name="Google Shape;659;p27"/>
              <p:cNvGrpSpPr/>
              <p:nvPr/>
            </p:nvGrpSpPr>
            <p:grpSpPr>
              <a:xfrm rot="5400000">
                <a:off x="2446674" y="915951"/>
                <a:ext cx="710523" cy="419200"/>
                <a:chOff x="1443085" y="632540"/>
                <a:chExt cx="255886" cy="150970"/>
              </a:xfrm>
            </p:grpSpPr>
            <p:cxnSp>
              <p:nvCxnSpPr>
                <p:cNvPr id="660" name="Google Shape;660;p27"/>
                <p:cNvCxnSpPr/>
                <p:nvPr/>
              </p:nvCxnSpPr>
              <p:spPr>
                <a:xfrm rot="-3000000">
                  <a:off x="1407886" y="708025"/>
                  <a:ext cx="197077" cy="0"/>
                </a:xfrm>
                <a:prstGeom prst="straightConnector1">
                  <a:avLst/>
                </a:prstGeom>
                <a:noFill/>
                <a:ln cap="rnd" cmpd="sng" w="19050">
                  <a:solidFill>
                    <a:srgbClr val="595959"/>
                  </a:solidFill>
                  <a:prstDash val="solid"/>
                  <a:round/>
                  <a:headEnd len="sm" w="sm" type="none"/>
                  <a:tailEnd len="sm" w="sm" type="none"/>
                </a:ln>
              </p:spPr>
            </p:cxnSp>
            <p:cxnSp>
              <p:nvCxnSpPr>
                <p:cNvPr id="661" name="Google Shape;661;p27"/>
                <p:cNvCxnSpPr/>
                <p:nvPr/>
              </p:nvCxnSpPr>
              <p:spPr>
                <a:xfrm rot="-7800000">
                  <a:off x="1537093" y="708025"/>
                  <a:ext cx="197077" cy="0"/>
                </a:xfrm>
                <a:prstGeom prst="straightConnector1">
                  <a:avLst/>
                </a:prstGeom>
                <a:noFill/>
                <a:ln cap="rnd" cmpd="sng" w="19050">
                  <a:solidFill>
                    <a:srgbClr val="595959"/>
                  </a:solidFill>
                  <a:prstDash val="solid"/>
                  <a:round/>
                  <a:headEnd len="sm" w="sm" type="none"/>
                  <a:tailEnd len="sm" w="sm" type="none"/>
                </a:ln>
              </p:spPr>
            </p:cxnSp>
          </p:grpSp>
        </p:grpSp>
        <p:sp>
          <p:nvSpPr>
            <p:cNvPr id="662" name="Google Shape;662;p27"/>
            <p:cNvSpPr txBox="1"/>
            <p:nvPr/>
          </p:nvSpPr>
          <p:spPr>
            <a:xfrm>
              <a:off x="1551848" y="4127607"/>
              <a:ext cx="1171822" cy="477515"/>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44587C"/>
                </a:buClr>
                <a:buSzPts val="2800"/>
                <a:buFont typeface="Arial"/>
                <a:buNone/>
              </a:pPr>
              <a:r>
                <a:rPr lang="en-US" sz="2800">
                  <a:solidFill>
                    <a:srgbClr val="44587C"/>
                  </a:solidFill>
                  <a:latin typeface="Calibri"/>
                  <a:ea typeface="Calibri"/>
                  <a:cs typeface="Calibri"/>
                  <a:sym typeface="Calibri"/>
                </a:rPr>
                <a:t>END</a:t>
              </a:r>
              <a:endParaRPr sz="2800">
                <a:solidFill>
                  <a:srgbClr val="44587C"/>
                </a:solidFill>
                <a:latin typeface="Calibri"/>
                <a:ea typeface="Calibri"/>
                <a:cs typeface="Calibri"/>
                <a:sym typeface="Calibri"/>
              </a:endParaRPr>
            </a:p>
          </p:txBody>
        </p:sp>
      </p:gr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0"/>
                                        <p:tgtEl>
                                          <p:spTgt spid="652"/>
                                        </p:tgtEl>
                                      </p:cBhvr>
                                    </p:animEffect>
                                  </p:childTnLst>
                                </p:cTn>
                              </p:par>
                              <p:par>
                                <p:cTn fill="hold" nodeType="withEffect" presetClass="entr" presetID="2" presetSubtype="4">
                                  <p:stCondLst>
                                    <p:cond delay="250"/>
                                  </p:stCondLst>
                                  <p:childTnLst>
                                    <p:set>
                                      <p:cBhvr>
                                        <p:cTn dur="1" fill="hold">
                                          <p:stCondLst>
                                            <p:cond delay="0"/>
                                          </p:stCondLst>
                                        </p:cTn>
                                        <p:tgtEl>
                                          <p:spTgt spid="654"/>
                                        </p:tgtEl>
                                        <p:attrNameLst>
                                          <p:attrName>style.visibility</p:attrName>
                                        </p:attrNameLst>
                                      </p:cBhvr>
                                      <p:to>
                                        <p:strVal val="visible"/>
                                      </p:to>
                                    </p:set>
                                    <p:anim calcmode="lin" valueType="num">
                                      <p:cBhvr additive="base">
                                        <p:cTn dur="1000"/>
                                        <p:tgtEl>
                                          <p:spTgt spid="6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655"/>
                                        </p:tgtEl>
                                        <p:attrNameLst>
                                          <p:attrName>style.visibility</p:attrName>
                                        </p:attrNameLst>
                                      </p:cBhvr>
                                      <p:to>
                                        <p:strVal val="visible"/>
                                      </p:to>
                                    </p:set>
                                    <p:anim calcmode="lin" valueType="num">
                                      <p:cBhvr additive="base">
                                        <p:cTn dur="1000"/>
                                        <p:tgtEl>
                                          <p:spTgt spid="65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169" name="Shape 169"/>
        <p:cNvGrpSpPr/>
        <p:nvPr/>
      </p:nvGrpSpPr>
      <p:grpSpPr>
        <a:xfrm>
          <a:off x="0" y="0"/>
          <a:ext cx="0" cy="0"/>
          <a:chOff x="0" y="0"/>
          <a:chExt cx="0" cy="0"/>
        </a:xfrm>
      </p:grpSpPr>
      <p:sp>
        <p:nvSpPr>
          <p:cNvPr id="170" name="Google Shape;170;p3"/>
          <p:cNvSpPr/>
          <p:nvPr/>
        </p:nvSpPr>
        <p:spPr>
          <a:xfrm>
            <a:off x="-20645" y="2647456"/>
            <a:ext cx="12240989" cy="4014659"/>
          </a:xfrm>
          <a:custGeom>
            <a:rect b="b" l="l" r="r" t="t"/>
            <a:pathLst>
              <a:path extrusionOk="0" h="3412570" w="12240989">
                <a:moveTo>
                  <a:pt x="21280" y="3412570"/>
                </a:moveTo>
                <a:lnTo>
                  <a:pt x="0" y="9661"/>
                </a:lnTo>
                <a:cubicBezTo>
                  <a:pt x="1415201" y="-154392"/>
                  <a:pt x="6500031" y="1824244"/>
                  <a:pt x="8540196" y="1886520"/>
                </a:cubicBezTo>
                <a:cubicBezTo>
                  <a:pt x="10580361" y="1948796"/>
                  <a:pt x="11575970" y="755369"/>
                  <a:pt x="12240989" y="383317"/>
                </a:cubicBezTo>
                <a:lnTo>
                  <a:pt x="12213280" y="3412570"/>
                </a:lnTo>
                <a:lnTo>
                  <a:pt x="21280" y="3412570"/>
                </a:lnTo>
                <a:close/>
              </a:path>
            </a:pathLst>
          </a:custGeom>
          <a:gradFill>
            <a:gsLst>
              <a:gs pos="0">
                <a:srgbClr val="EC354A"/>
              </a:gs>
              <a:gs pos="33000">
                <a:srgbClr val="EC354A"/>
              </a:gs>
              <a:gs pos="100000">
                <a:srgbClr val="FF8F68"/>
              </a:gs>
            </a:gsLst>
            <a:path path="circle">
              <a:fillToRect l="100%" t="100%"/>
            </a:path>
            <a:tileRect b="-100%" r="-100%"/>
          </a:gradFill>
          <a:ln>
            <a:noFill/>
          </a:ln>
          <a:effectLst>
            <a:outerShdw blurRad="482600" rotWithShape="0" algn="tl" dir="18900000" dist="127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 name="Google Shape;171;p3"/>
          <p:cNvSpPr/>
          <p:nvPr/>
        </p:nvSpPr>
        <p:spPr>
          <a:xfrm>
            <a:off x="310" y="2920699"/>
            <a:ext cx="12240989" cy="4014659"/>
          </a:xfrm>
          <a:custGeom>
            <a:rect b="b" l="l" r="r" t="t"/>
            <a:pathLst>
              <a:path extrusionOk="0" h="3412570" w="12240989">
                <a:moveTo>
                  <a:pt x="21280" y="3412570"/>
                </a:moveTo>
                <a:lnTo>
                  <a:pt x="0" y="9661"/>
                </a:lnTo>
                <a:cubicBezTo>
                  <a:pt x="1415201" y="-154392"/>
                  <a:pt x="6500031" y="1824244"/>
                  <a:pt x="8540196" y="1886520"/>
                </a:cubicBezTo>
                <a:cubicBezTo>
                  <a:pt x="10580361" y="1948796"/>
                  <a:pt x="11575970" y="755369"/>
                  <a:pt x="12240989" y="383317"/>
                </a:cubicBezTo>
                <a:lnTo>
                  <a:pt x="12213280" y="3412570"/>
                </a:lnTo>
                <a:lnTo>
                  <a:pt x="21280" y="3412570"/>
                </a:lnTo>
                <a:close/>
              </a:path>
            </a:pathLst>
          </a:custGeom>
          <a:gradFill>
            <a:gsLst>
              <a:gs pos="0">
                <a:srgbClr val="EC354A"/>
              </a:gs>
              <a:gs pos="3000">
                <a:srgbClr val="EC354A"/>
              </a:gs>
              <a:gs pos="100000">
                <a:srgbClr val="FF8F68"/>
              </a:gs>
            </a:gsLst>
            <a:path path="circle">
              <a:fillToRect l="100%" t="100%"/>
            </a:path>
            <a:tileRect b="-100%" r="-100%"/>
          </a:gradFill>
          <a:ln>
            <a:noFill/>
          </a:ln>
          <a:effectLst>
            <a:outerShdw blurRad="381000" rotWithShape="0" algn="tl" dir="189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 name="Google Shape;172;p3"/>
          <p:cNvSpPr/>
          <p:nvPr/>
        </p:nvSpPr>
        <p:spPr>
          <a:xfrm>
            <a:off x="635" y="3746192"/>
            <a:ext cx="12240989" cy="4014659"/>
          </a:xfrm>
          <a:custGeom>
            <a:rect b="b" l="l" r="r" t="t"/>
            <a:pathLst>
              <a:path extrusionOk="0" h="3412570" w="12240989">
                <a:moveTo>
                  <a:pt x="21280" y="3412570"/>
                </a:moveTo>
                <a:lnTo>
                  <a:pt x="0" y="9661"/>
                </a:lnTo>
                <a:cubicBezTo>
                  <a:pt x="1415201" y="-154392"/>
                  <a:pt x="6500031" y="1824244"/>
                  <a:pt x="8540196" y="1886520"/>
                </a:cubicBezTo>
                <a:cubicBezTo>
                  <a:pt x="10580361" y="1948796"/>
                  <a:pt x="11575970" y="755369"/>
                  <a:pt x="12240989" y="383317"/>
                </a:cubicBezTo>
                <a:lnTo>
                  <a:pt x="12213280" y="3412570"/>
                </a:lnTo>
                <a:lnTo>
                  <a:pt x="21280" y="3412570"/>
                </a:lnTo>
                <a:close/>
              </a:path>
            </a:pathLst>
          </a:custGeom>
          <a:gradFill>
            <a:gsLst>
              <a:gs pos="0">
                <a:srgbClr val="EC354A"/>
              </a:gs>
              <a:gs pos="63000">
                <a:srgbClr val="FF8F68"/>
              </a:gs>
              <a:gs pos="100000">
                <a:srgbClr val="FF8F68"/>
              </a:gs>
            </a:gsLst>
            <a:lin ang="14400000" scaled="0"/>
          </a:gradFill>
          <a:ln>
            <a:noFill/>
          </a:ln>
          <a:effectLst>
            <a:outerShdw blurRad="381000" rotWithShape="0" algn="tl" dir="189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 name="Google Shape;173;p3"/>
          <p:cNvSpPr/>
          <p:nvPr/>
        </p:nvSpPr>
        <p:spPr>
          <a:xfrm rot="-2674059">
            <a:off x="2315586" y="-5224543"/>
            <a:ext cx="11455569" cy="5338836"/>
          </a:xfrm>
          <a:prstGeom prst="roundRect">
            <a:avLst>
              <a:gd fmla="val 50000" name="adj"/>
            </a:avLst>
          </a:prstGeom>
          <a:gradFill>
            <a:gsLst>
              <a:gs pos="0">
                <a:srgbClr val="EC354A"/>
              </a:gs>
              <a:gs pos="96000">
                <a:srgbClr val="FF8F68"/>
              </a:gs>
              <a:gs pos="100000">
                <a:srgbClr val="FF8F68"/>
              </a:gs>
            </a:gsLst>
            <a:path path="circle">
              <a:fillToRect l="100%" t="100%"/>
            </a:path>
            <a:tileRect b="-100%" r="-100%"/>
          </a:gradFill>
          <a:ln>
            <a:noFill/>
          </a:ln>
          <a:effectLst>
            <a:outerShdw blurRad="482600" rotWithShape="0" algn="tl" dir="2700000" dist="469900">
              <a:schemeClr val="dk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 name="Google Shape;174;p3"/>
          <p:cNvSpPr txBox="1"/>
          <p:nvPr/>
        </p:nvSpPr>
        <p:spPr>
          <a:xfrm>
            <a:off x="4357265" y="71220"/>
            <a:ext cx="776969" cy="16916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400">
                <a:solidFill>
                  <a:schemeClr val="lt1"/>
                </a:solidFill>
                <a:latin typeface="Calibri"/>
                <a:ea typeface="Calibri"/>
                <a:cs typeface="Calibri"/>
                <a:sym typeface="Calibri"/>
              </a:rPr>
              <a:t>N</a:t>
            </a:r>
            <a:endParaRPr sz="10400">
              <a:solidFill>
                <a:schemeClr val="lt1"/>
              </a:solidFill>
              <a:latin typeface="Calibri"/>
              <a:ea typeface="Calibri"/>
              <a:cs typeface="Calibri"/>
              <a:sym typeface="Calibri"/>
            </a:endParaRPr>
          </a:p>
        </p:txBody>
      </p:sp>
      <p:sp>
        <p:nvSpPr>
          <p:cNvPr id="175" name="Google Shape;175;p3"/>
          <p:cNvSpPr txBox="1"/>
          <p:nvPr/>
        </p:nvSpPr>
        <p:spPr>
          <a:xfrm>
            <a:off x="5256452" y="765730"/>
            <a:ext cx="2660678" cy="768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Calibri"/>
                <a:ea typeface="Calibri"/>
                <a:cs typeface="Calibri"/>
                <a:sym typeface="Calibri"/>
              </a:rPr>
              <a:t>ội Dung</a:t>
            </a:r>
            <a:endParaRPr sz="4400">
              <a:solidFill>
                <a:schemeClr val="lt1"/>
              </a:solidFill>
              <a:latin typeface="Calibri"/>
              <a:ea typeface="Calibri"/>
              <a:cs typeface="Calibri"/>
              <a:sym typeface="Calibri"/>
            </a:endParaRPr>
          </a:p>
        </p:txBody>
      </p:sp>
      <p:sp>
        <p:nvSpPr>
          <p:cNvPr id="176" name="Google Shape;176;p3"/>
          <p:cNvSpPr txBox="1"/>
          <p:nvPr/>
        </p:nvSpPr>
        <p:spPr>
          <a:xfrm>
            <a:off x="642035" y="4257110"/>
            <a:ext cx="2699243" cy="732155"/>
          </a:xfrm>
          <a:prstGeom prst="rect">
            <a:avLst/>
          </a:prstGeom>
          <a:noFill/>
          <a:ln>
            <a:noFill/>
          </a:ln>
        </p:spPr>
        <p:txBody>
          <a:bodyPr anchorCtr="0" anchor="t" bIns="45700" lIns="91425" spcFirstLastPara="1" rIns="91425" wrap="square" tIns="45700">
            <a:spAutoFit/>
          </a:bodyPr>
          <a:lstStyle/>
          <a:p>
            <a:pPr indent="0" lvl="0" marL="0" marR="0" rtl="0" algn="ctr">
              <a:lnSpc>
                <a:spcPct val="104166"/>
              </a:lnSpc>
              <a:spcBef>
                <a:spcPts val="0"/>
              </a:spcBef>
              <a:spcAft>
                <a:spcPts val="0"/>
              </a:spcAft>
              <a:buNone/>
            </a:pPr>
            <a:r>
              <a:rPr b="1" lang="en-US" sz="2400">
                <a:solidFill>
                  <a:schemeClr val="lt1"/>
                </a:solidFill>
                <a:latin typeface="Calibri"/>
                <a:ea typeface="Calibri"/>
                <a:cs typeface="Calibri"/>
                <a:sym typeface="Calibri"/>
              </a:rPr>
              <a:t>CHƯƠNG 1</a:t>
            </a:r>
            <a:endParaRPr b="1" sz="2400">
              <a:solidFill>
                <a:schemeClr val="lt1"/>
              </a:solidFill>
              <a:latin typeface="Calibri"/>
              <a:ea typeface="Calibri"/>
              <a:cs typeface="Calibri"/>
              <a:sym typeface="Calibri"/>
            </a:endParaRPr>
          </a:p>
          <a:p>
            <a:pPr indent="0" lvl="0" marL="0" marR="0" rtl="0" algn="ctr">
              <a:lnSpc>
                <a:spcPct val="156250"/>
              </a:lnSpc>
              <a:spcBef>
                <a:spcPts val="0"/>
              </a:spcBef>
              <a:spcAft>
                <a:spcPts val="0"/>
              </a:spcAft>
              <a:buNone/>
            </a:pPr>
            <a:r>
              <a:rPr lang="en-US" sz="1600">
                <a:solidFill>
                  <a:schemeClr val="lt1"/>
                </a:solidFill>
                <a:latin typeface="Calibri"/>
                <a:ea typeface="Calibri"/>
                <a:cs typeface="Calibri"/>
                <a:sym typeface="Calibri"/>
              </a:rPr>
              <a:t>CƠ SỞ LÝ THUYẾT. </a:t>
            </a:r>
            <a:endParaRPr sz="1600">
              <a:solidFill>
                <a:schemeClr val="lt1"/>
              </a:solidFill>
              <a:latin typeface="Calibri"/>
              <a:ea typeface="Calibri"/>
              <a:cs typeface="Calibri"/>
              <a:sym typeface="Calibri"/>
            </a:endParaRPr>
          </a:p>
        </p:txBody>
      </p:sp>
      <p:sp>
        <p:nvSpPr>
          <p:cNvPr id="177" name="Google Shape;177;p3"/>
          <p:cNvSpPr txBox="1"/>
          <p:nvPr/>
        </p:nvSpPr>
        <p:spPr>
          <a:xfrm>
            <a:off x="4634213" y="5388069"/>
            <a:ext cx="2723944" cy="1052830"/>
          </a:xfrm>
          <a:prstGeom prst="rect">
            <a:avLst/>
          </a:prstGeom>
          <a:noFill/>
          <a:ln>
            <a:noFill/>
          </a:ln>
        </p:spPr>
        <p:txBody>
          <a:bodyPr anchorCtr="0" anchor="t" bIns="45700" lIns="91425" spcFirstLastPara="1" rIns="91425" wrap="square" tIns="45700">
            <a:spAutoFit/>
          </a:bodyPr>
          <a:lstStyle/>
          <a:p>
            <a:pPr indent="0" lvl="0" marL="0" marR="0" rtl="0" algn="ctr">
              <a:lnSpc>
                <a:spcPct val="104166"/>
              </a:lnSpc>
              <a:spcBef>
                <a:spcPts val="0"/>
              </a:spcBef>
              <a:spcAft>
                <a:spcPts val="0"/>
              </a:spcAft>
              <a:buNone/>
            </a:pPr>
            <a:r>
              <a:rPr b="1" lang="en-US" sz="2400">
                <a:solidFill>
                  <a:schemeClr val="lt1"/>
                </a:solidFill>
                <a:latin typeface="Calibri"/>
                <a:ea typeface="Calibri"/>
                <a:cs typeface="Calibri"/>
                <a:sym typeface="Calibri"/>
              </a:rPr>
              <a:t>CHƯƠNG 2</a:t>
            </a:r>
            <a:endParaRPr b="1" sz="2400">
              <a:solidFill>
                <a:schemeClr val="lt1"/>
              </a:solidFill>
              <a:latin typeface="Calibri"/>
              <a:ea typeface="Calibri"/>
              <a:cs typeface="Calibri"/>
              <a:sym typeface="Calibri"/>
            </a:endParaRPr>
          </a:p>
          <a:p>
            <a:pPr indent="0" lvl="0" marL="0" marR="0" rtl="0" algn="ctr">
              <a:lnSpc>
                <a:spcPct val="156250"/>
              </a:lnSpc>
              <a:spcBef>
                <a:spcPts val="0"/>
              </a:spcBef>
              <a:spcAft>
                <a:spcPts val="0"/>
              </a:spcAft>
              <a:buNone/>
            </a:pPr>
            <a:r>
              <a:rPr b="0" lang="en-US" sz="1600">
                <a:solidFill>
                  <a:schemeClr val="lt1"/>
                </a:solidFill>
                <a:latin typeface="Arial"/>
                <a:ea typeface="Arial"/>
                <a:cs typeface="Arial"/>
                <a:sym typeface="Arial"/>
              </a:rPr>
              <a:t>BÀI TOÁN NHẬN DIỆN BIỂN BÁO GIAO THÔNG. </a:t>
            </a:r>
            <a:endParaRPr b="0" sz="1600">
              <a:solidFill>
                <a:schemeClr val="lt1"/>
              </a:solidFill>
              <a:latin typeface="Arial"/>
              <a:ea typeface="Arial"/>
              <a:cs typeface="Arial"/>
              <a:sym typeface="Arial"/>
            </a:endParaRPr>
          </a:p>
        </p:txBody>
      </p:sp>
      <p:sp>
        <p:nvSpPr>
          <p:cNvPr id="178" name="Google Shape;178;p3"/>
          <p:cNvSpPr txBox="1"/>
          <p:nvPr/>
        </p:nvSpPr>
        <p:spPr>
          <a:xfrm>
            <a:off x="8322658" y="5387798"/>
            <a:ext cx="2696711" cy="1052830"/>
          </a:xfrm>
          <a:prstGeom prst="rect">
            <a:avLst/>
          </a:prstGeom>
          <a:noFill/>
          <a:ln>
            <a:noFill/>
          </a:ln>
        </p:spPr>
        <p:txBody>
          <a:bodyPr anchorCtr="0" anchor="t" bIns="45700" lIns="91425" spcFirstLastPara="1" rIns="91425" wrap="square" tIns="45700">
            <a:spAutoFit/>
          </a:bodyPr>
          <a:lstStyle/>
          <a:p>
            <a:pPr indent="0" lvl="0" marL="0" marR="0" rtl="0" algn="ctr">
              <a:lnSpc>
                <a:spcPct val="104166"/>
              </a:lnSpc>
              <a:spcBef>
                <a:spcPts val="0"/>
              </a:spcBef>
              <a:spcAft>
                <a:spcPts val="0"/>
              </a:spcAft>
              <a:buNone/>
            </a:pPr>
            <a:r>
              <a:rPr b="1" lang="en-US" sz="2400">
                <a:solidFill>
                  <a:schemeClr val="lt1"/>
                </a:solidFill>
                <a:latin typeface="Calibri"/>
                <a:ea typeface="Calibri"/>
                <a:cs typeface="Calibri"/>
                <a:sym typeface="Calibri"/>
              </a:rPr>
              <a:t>CHƯƠNG 3</a:t>
            </a:r>
            <a:endParaRPr b="1" sz="2400">
              <a:solidFill>
                <a:schemeClr val="lt1"/>
              </a:solidFill>
              <a:latin typeface="Calibri"/>
              <a:ea typeface="Calibri"/>
              <a:cs typeface="Calibri"/>
              <a:sym typeface="Calibri"/>
            </a:endParaRPr>
          </a:p>
          <a:p>
            <a:pPr indent="0" lvl="0" marL="0" marR="0" rtl="0" algn="ctr">
              <a:lnSpc>
                <a:spcPct val="156250"/>
              </a:lnSpc>
              <a:spcBef>
                <a:spcPts val="0"/>
              </a:spcBef>
              <a:spcAft>
                <a:spcPts val="0"/>
              </a:spcAft>
              <a:buNone/>
            </a:pPr>
            <a:r>
              <a:rPr lang="en-US" sz="1600">
                <a:solidFill>
                  <a:schemeClr val="lt1"/>
                </a:solidFill>
                <a:latin typeface="Calibri"/>
                <a:ea typeface="Calibri"/>
                <a:cs typeface="Calibri"/>
                <a:sym typeface="Calibri"/>
              </a:rPr>
              <a:t>XÂY DỰNG BÀI TOÁN, CHẠY THỬ NGHIỆM VÀ KẾT LUẬN. </a:t>
            </a:r>
            <a:endParaRPr sz="1600">
              <a:solidFill>
                <a:schemeClr val="lt1"/>
              </a:solidFill>
              <a:latin typeface="Calibri"/>
              <a:ea typeface="Calibri"/>
              <a:cs typeface="Calibri"/>
              <a:sym typeface="Calibri"/>
            </a:endParaRPr>
          </a:p>
        </p:txBody>
      </p:sp>
      <p:sp>
        <p:nvSpPr>
          <p:cNvPr id="179" name="Google Shape;179;p3"/>
          <p:cNvSpPr/>
          <p:nvPr/>
        </p:nvSpPr>
        <p:spPr>
          <a:xfrm>
            <a:off x="1383503" y="2829820"/>
            <a:ext cx="1216246" cy="1216246"/>
          </a:xfrm>
          <a:prstGeom prst="ellipse">
            <a:avLst/>
          </a:prstGeom>
          <a:gradFill>
            <a:gsLst>
              <a:gs pos="0">
                <a:srgbClr val="FF8F68"/>
              </a:gs>
              <a:gs pos="95000">
                <a:srgbClr val="EC354A"/>
              </a:gs>
              <a:gs pos="100000">
                <a:srgbClr val="EC354A"/>
              </a:gs>
            </a:gsLst>
            <a:path path="circle">
              <a:fillToRect l="100%" t="100%"/>
            </a:path>
            <a:tileRect b="-100%" r="-100%"/>
          </a:gradFill>
          <a:ln>
            <a:noFill/>
          </a:ln>
          <a:effectLst>
            <a:outerShdw blurRad="2540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80" name="Google Shape;180;p3"/>
          <p:cNvPicPr preferRelativeResize="0"/>
          <p:nvPr/>
        </p:nvPicPr>
        <p:blipFill rotWithShape="1">
          <a:blip r:embed="rId3">
            <a:alphaModFix/>
          </a:blip>
          <a:srcRect b="0" l="0" r="0" t="0"/>
          <a:stretch/>
        </p:blipFill>
        <p:spPr>
          <a:xfrm>
            <a:off x="1400810" y="2768600"/>
            <a:ext cx="1358265" cy="1358265"/>
          </a:xfrm>
          <a:prstGeom prst="rect">
            <a:avLst/>
          </a:prstGeom>
          <a:noFill/>
          <a:ln>
            <a:noFill/>
          </a:ln>
        </p:spPr>
      </p:pic>
      <p:sp>
        <p:nvSpPr>
          <p:cNvPr id="181" name="Google Shape;181;p3"/>
          <p:cNvSpPr/>
          <p:nvPr/>
        </p:nvSpPr>
        <p:spPr>
          <a:xfrm>
            <a:off x="5388680" y="3975402"/>
            <a:ext cx="1216246" cy="1216246"/>
          </a:xfrm>
          <a:prstGeom prst="ellipse">
            <a:avLst/>
          </a:prstGeom>
          <a:gradFill>
            <a:gsLst>
              <a:gs pos="0">
                <a:srgbClr val="FF8F68"/>
              </a:gs>
              <a:gs pos="95000">
                <a:srgbClr val="EC354A"/>
              </a:gs>
              <a:gs pos="100000">
                <a:srgbClr val="EC354A"/>
              </a:gs>
            </a:gsLst>
            <a:path path="circle">
              <a:fillToRect l="100%" t="100%"/>
            </a:path>
            <a:tileRect b="-100%" r="-100%"/>
          </a:gradFill>
          <a:ln>
            <a:noFill/>
          </a:ln>
          <a:effectLst>
            <a:outerShdw blurRad="2540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 name="Google Shape;182;p3"/>
          <p:cNvSpPr/>
          <p:nvPr/>
        </p:nvSpPr>
        <p:spPr>
          <a:xfrm>
            <a:off x="9101257" y="4127131"/>
            <a:ext cx="1216246" cy="1216246"/>
          </a:xfrm>
          <a:prstGeom prst="ellipse">
            <a:avLst/>
          </a:prstGeom>
          <a:gradFill>
            <a:gsLst>
              <a:gs pos="0">
                <a:srgbClr val="FF8F68"/>
              </a:gs>
              <a:gs pos="95000">
                <a:srgbClr val="EC354A"/>
              </a:gs>
              <a:gs pos="100000">
                <a:srgbClr val="EC354A"/>
              </a:gs>
            </a:gsLst>
            <a:path path="circle">
              <a:fillToRect l="100%" t="100%"/>
            </a:path>
            <a:tileRect b="-100%" r="-100%"/>
          </a:gradFill>
          <a:ln>
            <a:noFill/>
          </a:ln>
          <a:effectLst>
            <a:outerShdw blurRad="2540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83" name="Google Shape;183;p3"/>
          <p:cNvPicPr preferRelativeResize="0"/>
          <p:nvPr/>
        </p:nvPicPr>
        <p:blipFill rotWithShape="1">
          <a:blip r:embed="rId4">
            <a:alphaModFix/>
          </a:blip>
          <a:srcRect b="0" l="0" r="0" t="0"/>
          <a:stretch/>
        </p:blipFill>
        <p:spPr>
          <a:xfrm>
            <a:off x="5549265" y="3964940"/>
            <a:ext cx="1264920" cy="1148715"/>
          </a:xfrm>
          <a:prstGeom prst="rect">
            <a:avLst/>
          </a:prstGeom>
          <a:noFill/>
          <a:ln>
            <a:noFill/>
          </a:ln>
        </p:spPr>
      </p:pic>
      <p:pic>
        <p:nvPicPr>
          <p:cNvPr id="184" name="Google Shape;184;p3"/>
          <p:cNvPicPr preferRelativeResize="0"/>
          <p:nvPr/>
        </p:nvPicPr>
        <p:blipFill rotWithShape="1">
          <a:blip r:embed="rId5">
            <a:alphaModFix/>
          </a:blip>
          <a:srcRect b="0" l="0" r="0" t="0"/>
          <a:stretch/>
        </p:blipFill>
        <p:spPr>
          <a:xfrm>
            <a:off x="9234170" y="4010660"/>
            <a:ext cx="1148080" cy="1377315"/>
          </a:xfrm>
          <a:prstGeom prst="rect">
            <a:avLst/>
          </a:prstGeom>
          <a:noFill/>
          <a:ln>
            <a:noFill/>
          </a:ln>
        </p:spPr>
      </p:pic>
      <p:sp>
        <p:nvSpPr>
          <p:cNvPr id="185" name="Google Shape;185;p3"/>
          <p:cNvSpPr txBox="1"/>
          <p:nvPr/>
        </p:nvSpPr>
        <p:spPr>
          <a:xfrm>
            <a:off x="11570680" y="196530"/>
            <a:ext cx="453650" cy="149336"/>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lang="en-US" sz="100">
                <a:solidFill>
                  <a:srgbClr val="2D374A"/>
                </a:solidFill>
                <a:latin typeface="Calibri"/>
                <a:ea typeface="Calibri"/>
                <a:cs typeface="Calibri"/>
                <a:sym typeface="Calibri"/>
              </a:rPr>
              <a:t>行业PPT模板http://Fill in the description/hangye/</a:t>
            </a:r>
            <a:endParaRPr sz="100">
              <a:solidFill>
                <a:srgbClr val="2D374A"/>
              </a:solidFill>
              <a:latin typeface="Calibri"/>
              <a:ea typeface="Calibri"/>
              <a:cs typeface="Calibri"/>
              <a:sym typeface="Calibri"/>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par>
                                <p:cTn fill="hold" nodeType="withEffect" presetClass="entr" presetID="10" presetSubtype="0">
                                  <p:stCondLst>
                                    <p:cond delay="250"/>
                                  </p:stCondLst>
                                  <p:childTnLst>
                                    <p:set>
                                      <p:cBhvr>
                                        <p:cTn dur="1" fill="hold">
                                          <p:stCondLst>
                                            <p:cond delay="0"/>
                                          </p:stCondLst>
                                        </p:cTn>
                                        <p:tgtEl>
                                          <p:spTgt spid="175"/>
                                        </p:tgtEl>
                                        <p:attrNameLst>
                                          <p:attrName>style.visibility</p:attrName>
                                        </p:attrNameLst>
                                      </p:cBhvr>
                                      <p:to>
                                        <p:strVal val="visible"/>
                                      </p:to>
                                    </p:set>
                                    <p:animEffect filter="fade" transition="in">
                                      <p:cBhvr>
                                        <p:cTn dur="750"/>
                                        <p:tgtEl>
                                          <p:spTgt spid="175"/>
                                        </p:tgtEl>
                                      </p:cBhvr>
                                    </p:animEffect>
                                  </p:childTnLst>
                                </p:cTn>
                              </p:par>
                              <p:par>
                                <p:cTn fill="hold" nodeType="withEffect" presetClass="exit" presetID="10" presetSubtype="0">
                                  <p:stCondLst>
                                    <p:cond delay="0"/>
                                  </p:stCondLst>
                                  <p:childTnLst>
                                    <p:animEffect filter="fade" transition="out">
                                      <p:cBhvr>
                                        <p:cTn dur="500"/>
                                        <p:tgtEl>
                                          <p:spTgt spid="170"/>
                                        </p:tgtEl>
                                      </p:cBhvr>
                                    </p:animEffect>
                                    <p:set>
                                      <p:cBhvr>
                                        <p:cTn dur="1" fill="hold">
                                          <p:stCondLst>
                                            <p:cond delay="500"/>
                                          </p:stCondLst>
                                        </p:cTn>
                                        <p:tgtEl>
                                          <p:spTgt spid="170"/>
                                        </p:tgtEl>
                                        <p:attrNameLst>
                                          <p:attrName>style.visibility</p:attrName>
                                        </p:attrNameLst>
                                      </p:cBhvr>
                                      <p:to>
                                        <p:strVal val="hidden"/>
                                      </p:to>
                                    </p:set>
                                  </p:childTnLst>
                                </p:cTn>
                              </p:par>
                              <p:par>
                                <p:cTn fill="hold" nodeType="withEffect" presetClass="exit" presetID="10" presetSubtype="0">
                                  <p:stCondLst>
                                    <p:cond delay="150"/>
                                  </p:stCondLst>
                                  <p:childTnLst>
                                    <p:animEffect filter="fade" transition="out">
                                      <p:cBhvr>
                                        <p:cTn dur="500"/>
                                        <p:tgtEl>
                                          <p:spTgt spid="172"/>
                                        </p:tgtEl>
                                      </p:cBhvr>
                                    </p:animEffect>
                                    <p:set>
                                      <p:cBhvr>
                                        <p:cTn dur="1" fill="hold">
                                          <p:stCondLst>
                                            <p:cond delay="500"/>
                                          </p:stCondLst>
                                        </p:cTn>
                                        <p:tgtEl>
                                          <p:spTgt spid="172"/>
                                        </p:tgtEl>
                                        <p:attrNameLst>
                                          <p:attrName>style.visibility</p:attrName>
                                        </p:attrNameLst>
                                      </p:cBhvr>
                                      <p:to>
                                        <p:strVal val="hidden"/>
                                      </p:to>
                                    </p:se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250"/>
                                        <p:tgtEl>
                                          <p:spTgt spid="179"/>
                                        </p:tgtEl>
                                      </p:cBhvr>
                                    </p:animEffect>
                                  </p:childTnLst>
                                </p:cTn>
                              </p:par>
                              <p:par>
                                <p:cTn fill="hold" nodeType="withEffect" presetClass="entr" presetID="10" presetSubtype="0">
                                  <p:stCondLst>
                                    <p:cond delay="200"/>
                                  </p:stCondLst>
                                  <p:childTnLst>
                                    <p:set>
                                      <p:cBhvr>
                                        <p:cTn dur="1" fill="hold">
                                          <p:stCondLst>
                                            <p:cond delay="0"/>
                                          </p:stCondLst>
                                        </p:cTn>
                                        <p:tgtEl>
                                          <p:spTgt spid="181"/>
                                        </p:tgtEl>
                                        <p:attrNameLst>
                                          <p:attrName>style.visibility</p:attrName>
                                        </p:attrNameLst>
                                      </p:cBhvr>
                                      <p:to>
                                        <p:strVal val="visible"/>
                                      </p:to>
                                    </p:set>
                                    <p:animEffect filter="fade" transition="in">
                                      <p:cBhvr>
                                        <p:cTn dur="250"/>
                                        <p:tgtEl>
                                          <p:spTgt spid="181"/>
                                        </p:tgtEl>
                                      </p:cBhvr>
                                    </p:animEffect>
                                  </p:childTnLst>
                                </p:cTn>
                              </p:par>
                              <p:par>
                                <p:cTn fill="hold" nodeType="withEffect" presetClass="entr" presetID="10" presetSubtype="0">
                                  <p:stCondLst>
                                    <p:cond delay="400"/>
                                  </p:stCondLst>
                                  <p:childTnLst>
                                    <p:set>
                                      <p:cBhvr>
                                        <p:cTn dur="1" fill="hold">
                                          <p:stCondLst>
                                            <p:cond delay="0"/>
                                          </p:stCondLst>
                                        </p:cTn>
                                        <p:tgtEl>
                                          <p:spTgt spid="182"/>
                                        </p:tgtEl>
                                        <p:attrNameLst>
                                          <p:attrName>style.visibility</p:attrName>
                                        </p:attrNameLst>
                                      </p:cBhvr>
                                      <p:to>
                                        <p:strVal val="visible"/>
                                      </p:to>
                                    </p:set>
                                    <p:animEffect filter="fade" transition="in">
                                      <p:cBhvr>
                                        <p:cTn dur="250"/>
                                        <p:tgtEl>
                                          <p:spTgt spid="18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500"/>
                                        <p:tgtEl>
                                          <p:spTgt spid="180"/>
                                        </p:tgtEl>
                                      </p:cBhvr>
                                    </p:animEffect>
                                  </p:childTnLst>
                                </p:cTn>
                              </p:par>
                              <p:par>
                                <p:cTn fill="hold" nodeType="withEffect" presetClass="entr" presetID="10" presetSubtype="0">
                                  <p:stCondLst>
                                    <p:cond delay="250"/>
                                  </p:stCondLst>
                                  <p:childTnLst>
                                    <p:set>
                                      <p:cBhvr>
                                        <p:cTn dur="1" fill="hold">
                                          <p:stCondLst>
                                            <p:cond delay="0"/>
                                          </p:stCondLst>
                                        </p:cTn>
                                        <p:tgtEl>
                                          <p:spTgt spid="183"/>
                                        </p:tgtEl>
                                        <p:attrNameLst>
                                          <p:attrName>style.visibility</p:attrName>
                                        </p:attrNameLst>
                                      </p:cBhvr>
                                      <p:to>
                                        <p:strVal val="visible"/>
                                      </p:to>
                                    </p:set>
                                    <p:animEffect filter="fade" transition="in">
                                      <p:cBhvr>
                                        <p:cTn dur="500"/>
                                        <p:tgtEl>
                                          <p:spTgt spid="183"/>
                                        </p:tgtEl>
                                      </p:cBhvr>
                                    </p:animEffect>
                                  </p:childTnLst>
                                </p:cTn>
                              </p:par>
                              <p:par>
                                <p:cTn fill="hold" nodeType="withEffect" presetClass="entr" presetID="10" presetSubtype="0">
                                  <p:stCondLst>
                                    <p:cond delay="500"/>
                                  </p:stCondLst>
                                  <p:childTnLst>
                                    <p:set>
                                      <p:cBhvr>
                                        <p:cTn dur="1" fill="hold">
                                          <p:stCondLst>
                                            <p:cond delay="0"/>
                                          </p:stCondLst>
                                        </p:cTn>
                                        <p:tgtEl>
                                          <p:spTgt spid="184"/>
                                        </p:tgtEl>
                                        <p:attrNameLst>
                                          <p:attrName>style.visibility</p:attrName>
                                        </p:attrNameLst>
                                      </p:cBhvr>
                                      <p:to>
                                        <p:strVal val="visible"/>
                                      </p:to>
                                    </p:set>
                                    <p:animEffect filter="fade" transition="in">
                                      <p:cBhvr>
                                        <p:cTn dur="500"/>
                                        <p:tgtEl>
                                          <p:spTgt spid="18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par>
                                <p:cTn fill="hold" nodeType="withEffect" presetClass="entr" presetID="10" presetSubtype="0">
                                  <p:stCondLst>
                                    <p:cond delay="25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par>
                                <p:cTn fill="hold" nodeType="withEffect" presetClass="entr" presetID="10" presetSubtype="0">
                                  <p:stCondLst>
                                    <p:cond delay="500"/>
                                  </p:stCondLst>
                                  <p:childTnLst>
                                    <p:set>
                                      <p:cBhvr>
                                        <p:cTn dur="1" fill="hold">
                                          <p:stCondLst>
                                            <p:cond delay="0"/>
                                          </p:stCondLst>
                                        </p:cTn>
                                        <p:tgtEl>
                                          <p:spTgt spid="178"/>
                                        </p:tgtEl>
                                        <p:attrNameLst>
                                          <p:attrName>style.visibility</p:attrName>
                                        </p:attrNameLst>
                                      </p:cBhvr>
                                      <p:to>
                                        <p:strVal val="visible"/>
                                      </p:to>
                                    </p:set>
                                    <p:animEffect filter="fade" transition="in">
                                      <p:cBhvr>
                                        <p:cTn dur="5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190" name="Shape 190"/>
        <p:cNvGrpSpPr/>
        <p:nvPr/>
      </p:nvGrpSpPr>
      <p:grpSpPr>
        <a:xfrm>
          <a:off x="0" y="0"/>
          <a:ext cx="0" cy="0"/>
          <a:chOff x="0" y="0"/>
          <a:chExt cx="0" cy="0"/>
        </a:xfrm>
      </p:grpSpPr>
      <p:sp>
        <p:nvSpPr>
          <p:cNvPr id="191" name="Google Shape;191;p4"/>
          <p:cNvSpPr/>
          <p:nvPr/>
        </p:nvSpPr>
        <p:spPr>
          <a:xfrm rot="-6352672">
            <a:off x="3575486" y="-1061950"/>
            <a:ext cx="8723458" cy="8723458"/>
          </a:xfrm>
          <a:prstGeom prst="ellipse">
            <a:avLst/>
          </a:prstGeom>
          <a:noFill/>
          <a:ln cap="flat" cmpd="sng" w="25400">
            <a:solidFill>
              <a:srgbClr val="FF8F6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 name="Google Shape;192;p4"/>
          <p:cNvSpPr/>
          <p:nvPr/>
        </p:nvSpPr>
        <p:spPr>
          <a:xfrm>
            <a:off x="-549195" y="1562100"/>
            <a:ext cx="5723421" cy="5723421"/>
          </a:xfrm>
          <a:prstGeom prst="ellipse">
            <a:avLst/>
          </a:prstGeom>
          <a:gradFill>
            <a:gsLst>
              <a:gs pos="0">
                <a:srgbClr val="FF8F68"/>
              </a:gs>
              <a:gs pos="95000">
                <a:srgbClr val="EC354A"/>
              </a:gs>
              <a:gs pos="100000">
                <a:srgbClr val="EC354A"/>
              </a:gs>
            </a:gsLst>
            <a:path path="circle">
              <a:fillToRect l="100%" t="100%"/>
            </a:path>
            <a:tileRect b="-100%" r="-100%"/>
          </a:gradFill>
          <a:ln>
            <a:noFill/>
          </a:ln>
          <a:effectLst>
            <a:outerShdw blurRad="381000" rotWithShape="0" algn="tl" dir="189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93" name="Google Shape;193;p4"/>
          <p:cNvPicPr preferRelativeResize="0"/>
          <p:nvPr/>
        </p:nvPicPr>
        <p:blipFill rotWithShape="1">
          <a:blip r:embed="rId3">
            <a:alphaModFix/>
          </a:blip>
          <a:srcRect b="0" l="0" r="0" t="0"/>
          <a:stretch/>
        </p:blipFill>
        <p:spPr>
          <a:xfrm>
            <a:off x="0" y="36513"/>
            <a:ext cx="6862572" cy="6858000"/>
          </a:xfrm>
          <a:prstGeom prst="rect">
            <a:avLst/>
          </a:prstGeom>
          <a:noFill/>
          <a:ln>
            <a:noFill/>
          </a:ln>
        </p:spPr>
      </p:pic>
      <p:sp>
        <p:nvSpPr>
          <p:cNvPr id="194" name="Google Shape;194;p4"/>
          <p:cNvSpPr txBox="1"/>
          <p:nvPr/>
        </p:nvSpPr>
        <p:spPr>
          <a:xfrm>
            <a:off x="5626509" y="2709735"/>
            <a:ext cx="4620987" cy="175323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2000">
                <a:solidFill>
                  <a:schemeClr val="lt1"/>
                </a:solidFill>
                <a:latin typeface="Calibri"/>
                <a:ea typeface="Calibri"/>
                <a:cs typeface="Calibri"/>
                <a:sym typeface="Calibri"/>
              </a:rPr>
              <a:t>1.1. ĐẶT VẤN ĐỀ.</a:t>
            </a:r>
            <a:endParaRPr sz="2000">
              <a:solidFill>
                <a:schemeClr val="lt1"/>
              </a:solidFill>
              <a:latin typeface="Calibri"/>
              <a:ea typeface="Calibri"/>
              <a:cs typeface="Calibri"/>
              <a:sym typeface="Calibri"/>
            </a:endParaRPr>
          </a:p>
          <a:p>
            <a:pPr indent="0" lvl="0" marL="0" marR="0" rtl="0" algn="just">
              <a:lnSpc>
                <a:spcPct val="150000"/>
              </a:lnSpc>
              <a:spcBef>
                <a:spcPts val="0"/>
              </a:spcBef>
              <a:spcAft>
                <a:spcPts val="0"/>
              </a:spcAft>
              <a:buNone/>
            </a:pPr>
            <a:r>
              <a:rPr lang="en-US" sz="2000">
                <a:solidFill>
                  <a:schemeClr val="lt1"/>
                </a:solidFill>
                <a:latin typeface="Calibri"/>
                <a:ea typeface="Calibri"/>
                <a:cs typeface="Calibri"/>
                <a:sym typeface="Calibri"/>
              </a:rPr>
              <a:t>1.2. MỤC TIÊU ĐỀ TÀI .</a:t>
            </a:r>
            <a:endParaRPr sz="1600">
              <a:solidFill>
                <a:schemeClr val="lt1"/>
              </a:solidFill>
              <a:latin typeface="Calibri"/>
              <a:ea typeface="Calibri"/>
              <a:cs typeface="Calibri"/>
              <a:sym typeface="Calibri"/>
            </a:endParaRPr>
          </a:p>
          <a:p>
            <a:pPr indent="0" lvl="0" marL="0" marR="0" rtl="0" algn="just">
              <a:lnSpc>
                <a:spcPct val="150000"/>
              </a:lnSpc>
              <a:spcBef>
                <a:spcPts val="0"/>
              </a:spcBef>
              <a:spcAft>
                <a:spcPts val="0"/>
              </a:spcAft>
              <a:buNone/>
            </a:pPr>
            <a:r>
              <a:rPr lang="en-US" sz="1600">
                <a:solidFill>
                  <a:schemeClr val="lt1"/>
                </a:solidFill>
                <a:latin typeface="Calibri"/>
                <a:ea typeface="Calibri"/>
                <a:cs typeface="Calibri"/>
                <a:sym typeface="Calibri"/>
              </a:rPr>
              <a:t>1.3. ĐỐI TƯỢNG,PHẠM VI VÀ PHƯƠNG PHÁP NGHIÊN CỨU</a:t>
            </a:r>
            <a:endParaRPr sz="1600">
              <a:solidFill>
                <a:schemeClr val="lt1"/>
              </a:solidFill>
              <a:latin typeface="Calibri"/>
              <a:ea typeface="Calibri"/>
              <a:cs typeface="Calibri"/>
              <a:sym typeface="Calibri"/>
            </a:endParaRPr>
          </a:p>
        </p:txBody>
      </p:sp>
      <p:sp>
        <p:nvSpPr>
          <p:cNvPr id="195" name="Google Shape;195;p4"/>
          <p:cNvSpPr txBox="1"/>
          <p:nvPr/>
        </p:nvSpPr>
        <p:spPr>
          <a:xfrm>
            <a:off x="5523230" y="2064385"/>
            <a:ext cx="6466840" cy="645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FF8F68"/>
                </a:solidFill>
                <a:latin typeface="Calibri"/>
                <a:ea typeface="Calibri"/>
                <a:cs typeface="Calibri"/>
                <a:sym typeface="Calibri"/>
              </a:rPr>
              <a:t>CƠ SỞ LÝ THUYẾT</a:t>
            </a:r>
            <a:endParaRPr b="1" sz="3600">
              <a:solidFill>
                <a:srgbClr val="FF8F68"/>
              </a:solidFill>
              <a:latin typeface="Calibri"/>
              <a:ea typeface="Calibri"/>
              <a:cs typeface="Calibri"/>
              <a:sym typeface="Calibri"/>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5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750"/>
                                        <p:tgtEl>
                                          <p:spTgt spid="191"/>
                                        </p:tgtEl>
                                      </p:cBhvr>
                                    </p:animEffect>
                                  </p:childTnLst>
                                </p:cTn>
                              </p:par>
                              <p:par>
                                <p:cTn fill="hold" nodeType="withEffect" presetClass="emph" presetID="8" presetSubtype="0">
                                  <p:stCondLst>
                                    <p:cond delay="250"/>
                                  </p:stCondLst>
                                  <p:childTnLst>
                                    <p:animRot by="-21600000">
                                      <p:cBhvr>
                                        <p:cTn dur="1000" fill="hold"/>
                                        <p:tgtEl>
                                          <p:spTgt spid="191"/>
                                        </p:tgtEl>
                                        <p:attrNameLst>
                                          <p:attrName>r</p:attrName>
                                        </p:attrNameLst>
                                      </p:cBhvr>
                                    </p:animRo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500"/>
                                        <p:tgtEl>
                                          <p:spTgt spid="19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25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199" name="Shape 199"/>
        <p:cNvGrpSpPr/>
        <p:nvPr/>
      </p:nvGrpSpPr>
      <p:grpSpPr>
        <a:xfrm>
          <a:off x="0" y="0"/>
          <a:ext cx="0" cy="0"/>
          <a:chOff x="0" y="0"/>
          <a:chExt cx="0" cy="0"/>
        </a:xfrm>
      </p:grpSpPr>
      <p:sp>
        <p:nvSpPr>
          <p:cNvPr id="200" name="Google Shape;200;p5"/>
          <p:cNvSpPr/>
          <p:nvPr/>
        </p:nvSpPr>
        <p:spPr>
          <a:xfrm>
            <a:off x="212127" y="1491896"/>
            <a:ext cx="488621" cy="488621"/>
          </a:xfrm>
          <a:prstGeom prst="ellipse">
            <a:avLst/>
          </a:prstGeom>
          <a:gradFill>
            <a:gsLst>
              <a:gs pos="0">
                <a:srgbClr val="FF8F68"/>
              </a:gs>
              <a:gs pos="100000">
                <a:srgbClr val="EC354A"/>
              </a:gs>
            </a:gsLst>
            <a:lin ang="18900000" scaled="0"/>
          </a:gradFill>
          <a:ln>
            <a:noFill/>
          </a:ln>
        </p:spPr>
        <p:txBody>
          <a:bodyPr anchorCtr="0" anchor="ctr" bIns="22850" lIns="45700" spcFirstLastPara="1" rIns="45700"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201" name="Google Shape;201;p5"/>
          <p:cNvSpPr/>
          <p:nvPr/>
        </p:nvSpPr>
        <p:spPr>
          <a:xfrm>
            <a:off x="2324549" y="-245447"/>
            <a:ext cx="345454" cy="345454"/>
          </a:xfrm>
          <a:prstGeom prst="ellipse">
            <a:avLst/>
          </a:prstGeom>
          <a:gradFill>
            <a:gsLst>
              <a:gs pos="0">
                <a:srgbClr val="FF8F68"/>
              </a:gs>
              <a:gs pos="100000">
                <a:srgbClr val="EC354A"/>
              </a:gs>
            </a:gsLst>
            <a:lin ang="18900000" scaled="0"/>
          </a:gradFill>
          <a:ln>
            <a:noFill/>
          </a:ln>
        </p:spPr>
        <p:txBody>
          <a:bodyPr anchorCtr="0" anchor="ctr" bIns="22850" lIns="45700" spcFirstLastPara="1" rIns="45700"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202" name="Google Shape;202;p5"/>
          <p:cNvSpPr/>
          <p:nvPr/>
        </p:nvSpPr>
        <p:spPr>
          <a:xfrm>
            <a:off x="10282799" y="5814311"/>
            <a:ext cx="581757" cy="581757"/>
          </a:xfrm>
          <a:prstGeom prst="ellipse">
            <a:avLst/>
          </a:prstGeom>
          <a:gradFill>
            <a:gsLst>
              <a:gs pos="0">
                <a:srgbClr val="FF8F68"/>
              </a:gs>
              <a:gs pos="100000">
                <a:srgbClr val="EC354A"/>
              </a:gs>
            </a:gsLst>
            <a:lin ang="18900000" scaled="0"/>
          </a:gradFill>
          <a:ln>
            <a:noFill/>
          </a:ln>
        </p:spPr>
        <p:txBody>
          <a:bodyPr anchorCtr="0" anchor="ctr" bIns="22850" lIns="45700" spcFirstLastPara="1" rIns="45700"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203" name="Google Shape;203;p5"/>
          <p:cNvSpPr/>
          <p:nvPr/>
        </p:nvSpPr>
        <p:spPr>
          <a:xfrm>
            <a:off x="10864380" y="517549"/>
            <a:ext cx="683607" cy="683607"/>
          </a:xfrm>
          <a:prstGeom prst="ellipse">
            <a:avLst/>
          </a:prstGeom>
          <a:gradFill>
            <a:gsLst>
              <a:gs pos="0">
                <a:srgbClr val="FF8F68"/>
              </a:gs>
              <a:gs pos="100000">
                <a:srgbClr val="EC354A"/>
              </a:gs>
            </a:gsLst>
            <a:lin ang="18900000" scaled="0"/>
          </a:gradFill>
          <a:ln>
            <a:noFill/>
          </a:ln>
        </p:spPr>
        <p:txBody>
          <a:bodyPr anchorCtr="0" anchor="ctr" bIns="22850" lIns="45700" spcFirstLastPara="1" rIns="45700"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204" name="Google Shape;204;p5"/>
          <p:cNvSpPr/>
          <p:nvPr/>
        </p:nvSpPr>
        <p:spPr>
          <a:xfrm>
            <a:off x="9744753" y="69126"/>
            <a:ext cx="218760" cy="218760"/>
          </a:xfrm>
          <a:prstGeom prst="ellipse">
            <a:avLst/>
          </a:prstGeom>
          <a:gradFill>
            <a:gsLst>
              <a:gs pos="0">
                <a:srgbClr val="FF8F68"/>
              </a:gs>
              <a:gs pos="100000">
                <a:srgbClr val="EC354A"/>
              </a:gs>
            </a:gsLst>
            <a:lin ang="18900000" scaled="0"/>
          </a:gradFill>
          <a:ln>
            <a:noFill/>
          </a:ln>
        </p:spPr>
        <p:txBody>
          <a:bodyPr anchorCtr="0" anchor="ctr" bIns="22850" lIns="45700" spcFirstLastPara="1" rIns="45700"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205" name="Google Shape;205;p5"/>
          <p:cNvSpPr/>
          <p:nvPr/>
        </p:nvSpPr>
        <p:spPr>
          <a:xfrm>
            <a:off x="12023957" y="4210050"/>
            <a:ext cx="336087" cy="336087"/>
          </a:xfrm>
          <a:prstGeom prst="ellipse">
            <a:avLst/>
          </a:prstGeom>
          <a:gradFill>
            <a:gsLst>
              <a:gs pos="0">
                <a:srgbClr val="FF8F68"/>
              </a:gs>
              <a:gs pos="100000">
                <a:srgbClr val="EC354A"/>
              </a:gs>
            </a:gsLst>
            <a:lin ang="18900000" scaled="0"/>
          </a:gradFill>
          <a:ln>
            <a:noFill/>
          </a:ln>
        </p:spPr>
        <p:txBody>
          <a:bodyPr anchorCtr="0" anchor="ctr" bIns="22850" lIns="45700" spcFirstLastPara="1" rIns="45700"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206" name="Google Shape;206;p5"/>
          <p:cNvSpPr/>
          <p:nvPr/>
        </p:nvSpPr>
        <p:spPr>
          <a:xfrm>
            <a:off x="2181327" y="5734050"/>
            <a:ext cx="286444" cy="286444"/>
          </a:xfrm>
          <a:prstGeom prst="ellipse">
            <a:avLst/>
          </a:prstGeom>
          <a:gradFill>
            <a:gsLst>
              <a:gs pos="0">
                <a:srgbClr val="FF8F68"/>
              </a:gs>
              <a:gs pos="100000">
                <a:srgbClr val="EC354A"/>
              </a:gs>
            </a:gsLst>
            <a:lin ang="18900000" scaled="0"/>
          </a:gradFill>
          <a:ln>
            <a:noFill/>
          </a:ln>
        </p:spPr>
        <p:txBody>
          <a:bodyPr anchorCtr="0" anchor="ctr" bIns="22850" lIns="45700" spcFirstLastPara="1" rIns="45700"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207" name="Google Shape;207;p5"/>
          <p:cNvSpPr/>
          <p:nvPr/>
        </p:nvSpPr>
        <p:spPr>
          <a:xfrm>
            <a:off x="-142428" y="3357437"/>
            <a:ext cx="286444" cy="286444"/>
          </a:xfrm>
          <a:prstGeom prst="ellipse">
            <a:avLst/>
          </a:prstGeom>
          <a:gradFill>
            <a:gsLst>
              <a:gs pos="0">
                <a:srgbClr val="FF8F68"/>
              </a:gs>
              <a:gs pos="100000">
                <a:srgbClr val="EC354A"/>
              </a:gs>
            </a:gsLst>
            <a:lin ang="18900000" scaled="0"/>
          </a:gradFill>
          <a:ln>
            <a:noFill/>
          </a:ln>
        </p:spPr>
        <p:txBody>
          <a:bodyPr anchorCtr="0" anchor="ctr" bIns="22850" lIns="45700" spcFirstLastPara="1" rIns="45700"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208" name="Google Shape;208;p5"/>
          <p:cNvSpPr/>
          <p:nvPr/>
        </p:nvSpPr>
        <p:spPr>
          <a:xfrm>
            <a:off x="463109" y="5813765"/>
            <a:ext cx="618273" cy="618273"/>
          </a:xfrm>
          <a:prstGeom prst="ellipse">
            <a:avLst/>
          </a:prstGeom>
          <a:gradFill>
            <a:gsLst>
              <a:gs pos="0">
                <a:srgbClr val="FF8F68"/>
              </a:gs>
              <a:gs pos="100000">
                <a:srgbClr val="EC354A"/>
              </a:gs>
            </a:gsLst>
            <a:lin ang="18900000" scaled="0"/>
          </a:gradFill>
          <a:ln>
            <a:noFill/>
          </a:ln>
        </p:spPr>
        <p:txBody>
          <a:bodyPr anchorCtr="0" anchor="ctr" bIns="22850" lIns="45700" spcFirstLastPara="1" rIns="45700"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nvGrpSpPr>
          <p:cNvPr id="209" name="Google Shape;209;p5"/>
          <p:cNvGrpSpPr/>
          <p:nvPr/>
        </p:nvGrpSpPr>
        <p:grpSpPr>
          <a:xfrm>
            <a:off x="329406" y="248321"/>
            <a:ext cx="2840128" cy="565512"/>
            <a:chOff x="329406" y="248321"/>
            <a:chExt cx="2840128" cy="565512"/>
          </a:xfrm>
        </p:grpSpPr>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210" name="Google Shape;210;p5"/>
            <p:cNvSpPr txBox="1"/>
            <p:nvPr/>
          </p:nvSpPr>
          <p:spPr>
            <a:xfrm>
              <a:off x="1002279" y="286393"/>
              <a:ext cx="2167255" cy="445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rgbClr val="FF8F68"/>
                  </a:solidFill>
                  <a:latin typeface="Calibri"/>
                  <a:ea typeface="Calibri"/>
                  <a:cs typeface="Calibri"/>
                  <a:sym typeface="Calibri"/>
                </a:rPr>
                <a:t>1.1. ĐẶT VẤN ĐỀ</a:t>
              </a:r>
              <a:endParaRPr sz="1400">
                <a:solidFill>
                  <a:schemeClr val="lt1"/>
                </a:solidFill>
                <a:latin typeface="Calibri"/>
                <a:ea typeface="Calibri"/>
                <a:cs typeface="Calibri"/>
                <a:sym typeface="Calibri"/>
              </a:endParaRPr>
            </a:p>
          </p:txBody>
        </p:sp>
        <p:grpSp>
          <p:nvGrpSpPr>
            <p:cNvPr id="211" name="Google Shape;211;p5"/>
            <p:cNvGrpSpPr/>
            <p:nvPr/>
          </p:nvGrpSpPr>
          <p:grpSpPr>
            <a:xfrm>
              <a:off x="329406" y="248321"/>
              <a:ext cx="565512" cy="565512"/>
              <a:chOff x="329406" y="248321"/>
              <a:chExt cx="565512" cy="565512"/>
            </a:xfrm>
          </p:grpSpPr>
          <p:sp>
            <p:nvSpPr>
              <p:cNvPr id="212" name="Google Shape;212;p5"/>
              <p:cNvSpPr/>
              <p:nvPr/>
            </p:nvSpPr>
            <p:spPr>
              <a:xfrm>
                <a:off x="329406" y="248321"/>
                <a:ext cx="565512" cy="565512"/>
              </a:xfrm>
              <a:prstGeom prst="ellipse">
                <a:avLst/>
              </a:prstGeom>
              <a:gradFill>
                <a:gsLst>
                  <a:gs pos="0">
                    <a:srgbClr val="FF8F68"/>
                  </a:gs>
                  <a:gs pos="97000">
                    <a:srgbClr val="EC354A"/>
                  </a:gs>
                  <a:gs pos="100000">
                    <a:srgbClr val="EC354A"/>
                  </a:gs>
                </a:gsLst>
                <a:path path="circle">
                  <a:fillToRect b="50%" l="50%" r="50%" t="50%"/>
                </a:path>
                <a:tileRect/>
              </a:gradFill>
              <a:ln>
                <a:noFill/>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 name="Google Shape;213;p5"/>
              <p:cNvSpPr/>
              <p:nvPr/>
            </p:nvSpPr>
            <p:spPr>
              <a:xfrm flipH="1" rot="10800000">
                <a:off x="463111" y="397651"/>
                <a:ext cx="298104" cy="266852"/>
              </a:xfrm>
              <a:custGeom>
                <a:rect b="b" l="l" r="r" t="t"/>
                <a:pathLst>
                  <a:path extrusionOk="0" h="111" w="124">
                    <a:moveTo>
                      <a:pt x="124" y="15"/>
                    </a:moveTo>
                    <a:lnTo>
                      <a:pt x="0" y="15"/>
                    </a:lnTo>
                    <a:lnTo>
                      <a:pt x="0" y="0"/>
                    </a:lnTo>
                    <a:lnTo>
                      <a:pt x="124" y="0"/>
                    </a:lnTo>
                    <a:lnTo>
                      <a:pt x="124" y="15"/>
                    </a:lnTo>
                    <a:close/>
                    <a:moveTo>
                      <a:pt x="92" y="47"/>
                    </a:moveTo>
                    <a:lnTo>
                      <a:pt x="0" y="47"/>
                    </a:lnTo>
                    <a:lnTo>
                      <a:pt x="0" y="32"/>
                    </a:lnTo>
                    <a:lnTo>
                      <a:pt x="92" y="32"/>
                    </a:lnTo>
                    <a:lnTo>
                      <a:pt x="92" y="47"/>
                    </a:lnTo>
                    <a:close/>
                    <a:moveTo>
                      <a:pt x="124" y="79"/>
                    </a:moveTo>
                    <a:lnTo>
                      <a:pt x="0" y="79"/>
                    </a:lnTo>
                    <a:lnTo>
                      <a:pt x="0" y="64"/>
                    </a:lnTo>
                    <a:lnTo>
                      <a:pt x="124" y="64"/>
                    </a:lnTo>
                    <a:lnTo>
                      <a:pt x="124" y="79"/>
                    </a:lnTo>
                    <a:close/>
                    <a:moveTo>
                      <a:pt x="92" y="111"/>
                    </a:moveTo>
                    <a:lnTo>
                      <a:pt x="0" y="111"/>
                    </a:lnTo>
                    <a:lnTo>
                      <a:pt x="0" y="96"/>
                    </a:lnTo>
                    <a:lnTo>
                      <a:pt x="92" y="96"/>
                    </a:lnTo>
                    <a:lnTo>
                      <a:pt x="92" y="1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grpSp>
      <p:pic>
        <p:nvPicPr>
          <p:cNvPr descr="C:\Users\tvry2\Downloads\Picture2.pngPicture2" id="214" name="Google Shape;214;p5"/>
          <p:cNvPicPr preferRelativeResize="0"/>
          <p:nvPr>
            <p:ph idx="3" type="pic"/>
          </p:nvPr>
        </p:nvPicPr>
        <p:blipFill rotWithShape="1">
          <a:blip r:embed="rId3">
            <a:alphaModFix/>
          </a:blip>
          <a:srcRect b="0" l="0" r="0" t="0"/>
          <a:stretch/>
        </p:blipFill>
        <p:spPr>
          <a:xfrm>
            <a:off x="934085" y="1247140"/>
            <a:ext cx="4150995" cy="4106545"/>
          </a:xfrm>
          <a:prstGeom prst="donut">
            <a:avLst>
              <a:gd fmla="val 13344" name="adj"/>
            </a:avLst>
          </a:prstGeom>
          <a:solidFill>
            <a:srgbClr val="F2F2F2"/>
          </a:solidFill>
          <a:ln>
            <a:noFill/>
          </a:ln>
        </p:spPr>
      </p:pic>
      <p:pic>
        <p:nvPicPr>
          <p:cNvPr descr="C:\Users\tvry2\Downloads\Picture2.pngPicture2" id="215" name="Google Shape;215;p5"/>
          <p:cNvPicPr preferRelativeResize="0"/>
          <p:nvPr>
            <p:ph idx="2" type="pic"/>
          </p:nvPr>
        </p:nvPicPr>
        <p:blipFill rotWithShape="1">
          <a:blip r:embed="rId3">
            <a:alphaModFix/>
          </a:blip>
          <a:srcRect b="15327" l="5678" r="15751" t="4214"/>
          <a:stretch/>
        </p:blipFill>
        <p:spPr>
          <a:xfrm>
            <a:off x="1734185" y="2026285"/>
            <a:ext cx="2571115" cy="2568575"/>
          </a:xfrm>
          <a:prstGeom prst="ellipse">
            <a:avLst/>
          </a:prstGeom>
          <a:solidFill>
            <a:srgbClr val="F2F2F2"/>
          </a:solidFill>
          <a:ln>
            <a:noFill/>
          </a:ln>
        </p:spPr>
      </p:pic>
      <p:grpSp>
        <p:nvGrpSpPr>
          <p:cNvPr id="216" name="Google Shape;216;p5"/>
          <p:cNvGrpSpPr/>
          <p:nvPr/>
        </p:nvGrpSpPr>
        <p:grpSpPr>
          <a:xfrm>
            <a:off x="5318125" y="731520"/>
            <a:ext cx="6234430" cy="5223510"/>
            <a:chOff x="1646454" y="499553"/>
            <a:chExt cx="6085205" cy="5223510"/>
          </a:xfrm>
        </p:grpSpPr>
        <p:sp>
          <p:nvSpPr>
            <p:cNvPr id="217" name="Google Shape;217;p5"/>
            <p:cNvSpPr/>
            <p:nvPr/>
          </p:nvSpPr>
          <p:spPr>
            <a:xfrm>
              <a:off x="1646454" y="499553"/>
              <a:ext cx="6085205" cy="5223510"/>
            </a:xfrm>
            <a:prstGeom prst="roundRect">
              <a:avLst>
                <a:gd fmla="val 4365" name="adj"/>
              </a:avLst>
            </a:prstGeom>
            <a:gradFill>
              <a:gsLst>
                <a:gs pos="0">
                  <a:srgbClr val="FF8F68"/>
                </a:gs>
                <a:gs pos="64000">
                  <a:srgbClr val="EC354A"/>
                </a:gs>
                <a:gs pos="100000">
                  <a:srgbClr val="EC354A"/>
                </a:gs>
              </a:gsLst>
              <a:lin ang="2700000" scaled="0"/>
            </a:gradFill>
            <a:ln>
              <a:noFill/>
            </a:ln>
            <a:effectLst>
              <a:outerShdw blurRad="482600" rotWithShape="0" algn="t" dir="2700000" dist="381000">
                <a:schemeClr val="dk1">
                  <a:alpha val="2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 name="Google Shape;218;p5"/>
            <p:cNvSpPr txBox="1"/>
            <p:nvPr/>
          </p:nvSpPr>
          <p:spPr>
            <a:xfrm>
              <a:off x="1646454" y="499553"/>
              <a:ext cx="5946775" cy="4855210"/>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50000"/>
                </a:lnSpc>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 Các vụ tai nạn giao thông nghiêm trọng xảy ra trên các tuyến quốc lộ có chiều hướng gia tăng. Theo đánh giá của Bộ Công an và các nhà chức năng, nguyên nhân của những vụ tai nạn giao thông trên chủ yếu do người điều khiển phương tiện đi sai phần đường, tránh vượt sai quy định, vi phạm tốc độ, chuyển hướng không quan sát hết biển báo giao thông.</a:t>
              </a:r>
              <a:endParaRPr sz="1600">
                <a:solidFill>
                  <a:schemeClr val="lt1"/>
                </a:solidFill>
                <a:latin typeface="Calibri"/>
                <a:ea typeface="Calibri"/>
                <a:cs typeface="Calibri"/>
                <a:sym typeface="Calibri"/>
              </a:endParaRPr>
            </a:p>
            <a:p>
              <a:pPr indent="-228600" lvl="0" marL="228600" marR="0" rtl="0" algn="just">
                <a:lnSpc>
                  <a:spcPct val="150000"/>
                </a:lnSpc>
                <a:spcBef>
                  <a:spcPts val="100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Mỗi người tham gia giao thông đòi hỏi phải nắm bắt và hiểu hết toàn bộ ý nghĩa của tất cả các biển báo giao thông. Việc này trở nên khá khó khăn khi số lượng   biển báo quá lớn.</a:t>
              </a:r>
              <a:endParaRPr sz="1600">
                <a:solidFill>
                  <a:schemeClr val="lt1"/>
                </a:solidFill>
                <a:latin typeface="Calibri"/>
                <a:ea typeface="Calibri"/>
                <a:cs typeface="Calibri"/>
                <a:sym typeface="Calibri"/>
              </a:endParaRPr>
            </a:p>
            <a:p>
              <a:pPr indent="-228600" lvl="0" marL="228600" marR="0" rtl="0" algn="just">
                <a:lnSpc>
                  <a:spcPct val="150000"/>
                </a:lnSpc>
                <a:spcBef>
                  <a:spcPts val="100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 Các nhà khoa học các nước tiên tiến trên thế giới nghiên cứu và đề xuất nhiều giải pháp như: </a:t>
              </a:r>
              <a:endParaRPr sz="1600">
                <a:solidFill>
                  <a:schemeClr val="lt1"/>
                </a:solidFill>
                <a:latin typeface="Calibri"/>
                <a:ea typeface="Calibri"/>
                <a:cs typeface="Calibri"/>
                <a:sym typeface="Calibri"/>
              </a:endParaRPr>
            </a:p>
            <a:p>
              <a:pPr indent="-228600" lvl="0" marL="228600" marR="0" rtl="0" algn="just">
                <a:lnSpc>
                  <a:spcPct val="150000"/>
                </a:lnSpc>
                <a:spcBef>
                  <a:spcPts val="100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 Nâng cao cơ sở hạ tầng giao thông tương ứng với tốc độ tăng trưởng kinh tế.</a:t>
              </a:r>
              <a:endParaRPr sz="1600">
                <a:solidFill>
                  <a:schemeClr val="lt1"/>
                </a:solidFill>
                <a:latin typeface="Calibri"/>
                <a:ea typeface="Calibri"/>
                <a:cs typeface="Calibri"/>
                <a:sym typeface="Calibri"/>
              </a:endParaRPr>
            </a:p>
          </p:txBody>
        </p:sp>
      </p:grpSp>
      <p:pic>
        <p:nvPicPr>
          <p:cNvPr descr="C:\Users\tvry2\Downloads\Picture2.pngPicture2" id="219" name="Google Shape;219;p5"/>
          <p:cNvPicPr preferRelativeResize="0"/>
          <p:nvPr/>
        </p:nvPicPr>
        <p:blipFill rotWithShape="1">
          <a:blip r:embed="rId3">
            <a:alphaModFix/>
          </a:blip>
          <a:srcRect b="0" l="0" r="0" t="0"/>
          <a:stretch/>
        </p:blipFill>
        <p:spPr>
          <a:xfrm>
            <a:off x="920750" y="1247140"/>
            <a:ext cx="4150995" cy="4106545"/>
          </a:xfrm>
          <a:prstGeom prst="donut">
            <a:avLst>
              <a:gd fmla="val 13344" name="adj"/>
            </a:avLst>
          </a:prstGeom>
          <a:solidFill>
            <a:srgbClr val="F2F2F2"/>
          </a:solidFill>
          <a:ln>
            <a:noFill/>
          </a:ln>
        </p:spPr>
      </p:pic>
      <p:pic>
        <p:nvPicPr>
          <p:cNvPr descr="C:\Users\tvry2\Downloads\Picture2.pngPicture2" id="220" name="Google Shape;220;p5"/>
          <p:cNvPicPr preferRelativeResize="0"/>
          <p:nvPr/>
        </p:nvPicPr>
        <p:blipFill rotWithShape="1">
          <a:blip r:embed="rId3">
            <a:alphaModFix/>
          </a:blip>
          <a:srcRect b="15327" l="5678" r="15751" t="4214"/>
          <a:stretch/>
        </p:blipFill>
        <p:spPr>
          <a:xfrm>
            <a:off x="1720850" y="2026285"/>
            <a:ext cx="2571115" cy="2568575"/>
          </a:xfrm>
          <a:prstGeom prst="ellipse">
            <a:avLst/>
          </a:prstGeom>
          <a:solidFill>
            <a:srgbClr val="F2F2F2"/>
          </a:solidFill>
          <a:ln>
            <a:noFill/>
          </a:ln>
        </p:spPr>
      </p:pic>
      <p:sp>
        <p:nvSpPr>
          <p:cNvPr id="221" name="Google Shape;221;p5"/>
          <p:cNvSpPr/>
          <p:nvPr/>
        </p:nvSpPr>
        <p:spPr>
          <a:xfrm>
            <a:off x="5318125" y="731520"/>
            <a:ext cx="6234430" cy="5223510"/>
          </a:xfrm>
          <a:prstGeom prst="roundRect">
            <a:avLst>
              <a:gd fmla="val 4365" name="adj"/>
            </a:avLst>
          </a:prstGeom>
          <a:gradFill>
            <a:gsLst>
              <a:gs pos="0">
                <a:srgbClr val="FF8F68"/>
              </a:gs>
              <a:gs pos="64000">
                <a:srgbClr val="EC354A"/>
              </a:gs>
              <a:gs pos="100000">
                <a:srgbClr val="EC354A"/>
              </a:gs>
            </a:gsLst>
            <a:lin ang="2700000" scaled="0"/>
          </a:gradFill>
          <a:ln>
            <a:noFill/>
          </a:ln>
          <a:effectLst>
            <a:outerShdw blurRad="482600" rotWithShape="0" algn="t" dir="2700000" dist="381000">
              <a:schemeClr val="dk1">
                <a:alpha val="2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5"/>
          <p:cNvSpPr txBox="1"/>
          <p:nvPr/>
        </p:nvSpPr>
        <p:spPr>
          <a:xfrm>
            <a:off x="5634355" y="1315720"/>
            <a:ext cx="5601970" cy="39693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 Kiểm tra và loại bỏ những phương tiện quá hạn hoặc không đáp ứng tiêu chuẩn an toàn để tham gia giao thông.</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Tuyên truyền cho người tham gia giao thông chấp hành tốt Luật giao thông và tham gia giao thông có văn hóa để giảm tai nạn giao thông.</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Giải pháp quan trọng nhất, nắm hoàn toàn sự thành công là giải pháp nâng cáo ý thức của người điều khiển phương tiện khi tham gia giao thông. Biển báo giao thông được nhận dạng một cách tự động và cùng một lúc có thể nhận biết được các biển báo xuất hiện trên đường, nó sẽ hỗ trợ rất nhiều cho người tham gia giao thông như đưa ra những cảnh báo kịp thời, chính xác để giảm ùn tắc, an toàn hơn.</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sp>
        <p:nvSpPr>
          <p:cNvPr id="223" name="Google Shape;223;p5"/>
          <p:cNvSpPr/>
          <p:nvPr/>
        </p:nvSpPr>
        <p:spPr>
          <a:xfrm>
            <a:off x="5318125" y="731520"/>
            <a:ext cx="6234430" cy="5223510"/>
          </a:xfrm>
          <a:prstGeom prst="roundRect">
            <a:avLst>
              <a:gd fmla="val 4365" name="adj"/>
            </a:avLst>
          </a:prstGeom>
          <a:gradFill>
            <a:gsLst>
              <a:gs pos="0">
                <a:srgbClr val="FF8F68"/>
              </a:gs>
              <a:gs pos="64000">
                <a:srgbClr val="EC354A"/>
              </a:gs>
              <a:gs pos="100000">
                <a:srgbClr val="EC354A"/>
              </a:gs>
            </a:gsLst>
            <a:lin ang="2700000" scaled="0"/>
          </a:gradFill>
          <a:ln>
            <a:noFill/>
          </a:ln>
          <a:effectLst>
            <a:outerShdw blurRad="482600" rotWithShape="0" algn="t" dir="2700000" dist="381000">
              <a:schemeClr val="dk1">
                <a:alpha val="2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 name="Google Shape;224;p5"/>
          <p:cNvSpPr txBox="1"/>
          <p:nvPr/>
        </p:nvSpPr>
        <p:spPr>
          <a:xfrm>
            <a:off x="5708015" y="1635760"/>
            <a:ext cx="5455285" cy="34150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  -Trên thế giới, có rất nhiều hệ thống hỗ trợ cho người điều khiển phương tiện giao thông, một trong những hệ thống đó là hệ thống nhận dạng biển báo giao thông, cảnh báo cho người điều khiển phương tiện. Giải pháp này có thể được áp dụng tại Việt Nam, nhưng chưa được vì cơ sở hạ tầng giao thông ở nước ta chưa phù hợp và chi phí cho sản phẩm rất cao.</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 Vì những lý do trên, chúng em muốn xây dựng một ứng dụng đơn giản cho phép người dùng có thể biết được thông tin của biển báo khi không nhớ nội dung biển báo này để giúp người tham gia giao thông xử lý và đưa ra những hành vi hợp lý.</a:t>
            </a:r>
            <a:endParaRPr sz="1800">
              <a:solidFill>
                <a:schemeClr val="lt1"/>
              </a:solidFill>
              <a:latin typeface="Calibri"/>
              <a:ea typeface="Calibri"/>
              <a:cs typeface="Calibri"/>
              <a:sym typeface="Calibri"/>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500"/>
                                        <p:tgtEl>
                                          <p:spTgt spid="219"/>
                                        </p:tgtEl>
                                      </p:cBhvr>
                                    </p:animEffect>
                                  </p:childTnLst>
                                </p:cTn>
                              </p:par>
                              <p:par>
                                <p:cTn fill="hold" nodeType="withEffect" presetClass="entr" presetID="2" presetSubtype="8">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1500"/>
                                        <p:tgtEl>
                                          <p:spTgt spid="209"/>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1000"/>
                                  </p:stCondLst>
                                  <p:childTnLst>
                                    <p:set>
                                      <p:cBhvr>
                                        <p:cTn dur="1" fill="hold">
                                          <p:stCondLst>
                                            <p:cond delay="0"/>
                                          </p:stCondLst>
                                        </p:cTn>
                                        <p:tgtEl>
                                          <p:spTgt spid="215"/>
                                        </p:tgtEl>
                                        <p:attrNameLst>
                                          <p:attrName>style.visibility</p:attrName>
                                        </p:attrNameLst>
                                      </p:cBhvr>
                                      <p:to>
                                        <p:strVal val="visible"/>
                                      </p:to>
                                    </p:set>
                                    <p:anim calcmode="lin" valueType="num">
                                      <p:cBhvr additive="base">
                                        <p:cTn dur="500"/>
                                        <p:tgtEl>
                                          <p:spTgt spid="215"/>
                                        </p:tgtEl>
                                        <p:attrNameLst>
                                          <p:attrName>ppt_w</p:attrName>
                                        </p:attrNameLst>
                                      </p:cBhvr>
                                      <p:tavLst>
                                        <p:tav fmla="" tm="0">
                                          <p:val>
                                            <p:strVal val="0"/>
                                          </p:val>
                                        </p:tav>
                                        <p:tav fmla="" tm="100000">
                                          <p:val>
                                            <p:strVal val="#ppt_w"/>
                                          </p:val>
                                        </p:tav>
                                      </p:tavLst>
                                    </p:anim>
                                    <p:anim calcmode="lin" valueType="num">
                                      <p:cBhvr additive="base">
                                        <p:cTn dur="500"/>
                                        <p:tgtEl>
                                          <p:spTgt spid="21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125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500"/>
                                        <p:tgtEl>
                                          <p:spTgt spid="214"/>
                                        </p:tgtEl>
                                        <p:attrNameLst>
                                          <p:attrName>ppt_w</p:attrName>
                                        </p:attrNameLst>
                                      </p:cBhvr>
                                      <p:tavLst>
                                        <p:tav fmla="" tm="0">
                                          <p:val>
                                            <p:strVal val="0"/>
                                          </p:val>
                                        </p:tav>
                                        <p:tav fmla="" tm="100000">
                                          <p:val>
                                            <p:strVal val="#ppt_w"/>
                                          </p:val>
                                        </p:tav>
                                      </p:tavLst>
                                    </p:anim>
                                    <p:anim calcmode="lin" valueType="num">
                                      <p:cBhvr additive="base">
                                        <p:cTn dur="500"/>
                                        <p:tgtEl>
                                          <p:spTgt spid="214"/>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130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228" name="Shape 228"/>
        <p:cNvGrpSpPr/>
        <p:nvPr/>
      </p:nvGrpSpPr>
      <p:grpSpPr>
        <a:xfrm>
          <a:off x="0" y="0"/>
          <a:ext cx="0" cy="0"/>
          <a:chOff x="0" y="0"/>
          <a:chExt cx="0" cy="0"/>
        </a:xfrm>
      </p:grpSpPr>
      <p:cxnSp>
        <p:nvCxnSpPr>
          <p:cNvPr id="229" name="Google Shape;229;p6"/>
          <p:cNvCxnSpPr/>
          <p:nvPr/>
        </p:nvCxnSpPr>
        <p:spPr>
          <a:xfrm>
            <a:off x="953135" y="4567555"/>
            <a:ext cx="7162800" cy="0"/>
          </a:xfrm>
          <a:prstGeom prst="straightConnector1">
            <a:avLst/>
          </a:prstGeom>
          <a:noFill/>
          <a:ln cap="flat" cmpd="sng" w="9525">
            <a:solidFill>
              <a:srgbClr val="D8D8D8"/>
            </a:solidFill>
            <a:prstDash val="solid"/>
            <a:miter lim="800000"/>
            <a:headEnd len="sm" w="sm" type="none"/>
            <a:tailEnd len="sm" w="sm" type="none"/>
          </a:ln>
        </p:spPr>
      </p:cxnSp>
      <p:sp>
        <p:nvSpPr>
          <p:cNvPr id="230" name="Google Shape;230;p6"/>
          <p:cNvSpPr txBox="1"/>
          <p:nvPr/>
        </p:nvSpPr>
        <p:spPr>
          <a:xfrm>
            <a:off x="826770" y="4005580"/>
            <a:ext cx="7069455" cy="22764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8F68"/>
                </a:solidFill>
                <a:latin typeface="Calibri"/>
                <a:ea typeface="Calibri"/>
                <a:cs typeface="Calibri"/>
                <a:sym typeface="Calibri"/>
              </a:rPr>
              <a:t>TỪ ĐÓ</a:t>
            </a:r>
            <a:endParaRPr b="1" sz="3600">
              <a:solidFill>
                <a:srgbClr val="FF8F68"/>
              </a:solidFill>
              <a:latin typeface="Calibri"/>
              <a:ea typeface="Calibri"/>
              <a:cs typeface="Calibri"/>
              <a:sym typeface="Calibri"/>
            </a:endParaRPr>
          </a:p>
          <a:p>
            <a:pPr indent="0" lvl="0" marL="0" marR="0" rtl="0" algn="l">
              <a:lnSpc>
                <a:spcPct val="165000"/>
              </a:lnSpc>
              <a:spcBef>
                <a:spcPts val="0"/>
              </a:spcBef>
              <a:spcAft>
                <a:spcPts val="0"/>
              </a:spcAft>
              <a:buNone/>
            </a:pPr>
            <a:r>
              <a:rPr lang="en-US" sz="2000">
                <a:solidFill>
                  <a:schemeClr val="lt1"/>
                </a:solidFill>
                <a:latin typeface="Calibri"/>
                <a:ea typeface="Calibri"/>
                <a:cs typeface="Calibri"/>
                <a:sym typeface="Calibri"/>
              </a:rPr>
              <a:t>Các thành viên trau dồi được các kiến thức, khả năng nghiên</a:t>
            </a:r>
            <a:endParaRPr sz="2000">
              <a:solidFill>
                <a:schemeClr val="lt1"/>
              </a:solidFill>
              <a:latin typeface="Calibri"/>
              <a:ea typeface="Calibri"/>
              <a:cs typeface="Calibri"/>
              <a:sym typeface="Calibri"/>
            </a:endParaRPr>
          </a:p>
          <a:p>
            <a:pPr indent="0" lvl="0" marL="0" marR="0" rtl="0" algn="l">
              <a:lnSpc>
                <a:spcPct val="165000"/>
              </a:lnSpc>
              <a:spcBef>
                <a:spcPts val="0"/>
              </a:spcBef>
              <a:spcAft>
                <a:spcPts val="0"/>
              </a:spcAft>
              <a:buNone/>
            </a:pPr>
            <a:r>
              <a:rPr lang="en-US" sz="2000">
                <a:solidFill>
                  <a:schemeClr val="lt1"/>
                </a:solidFill>
                <a:latin typeface="Calibri"/>
                <a:ea typeface="Calibri"/>
                <a:cs typeface="Calibri"/>
                <a:sym typeface="Calibri"/>
              </a:rPr>
              <a:t>cứu, kỹ năng phân tích vấn đề từ đó đưa ra cách giải quyết và đặc biệt là biết cách vận dụng các kiến thức đã học vào thực tế cuộc sống.</a:t>
            </a:r>
            <a:endParaRPr sz="2000">
              <a:solidFill>
                <a:schemeClr val="lt1"/>
              </a:solidFill>
              <a:latin typeface="Calibri"/>
              <a:ea typeface="Calibri"/>
              <a:cs typeface="Calibri"/>
              <a:sym typeface="Calibri"/>
            </a:endParaRPr>
          </a:p>
        </p:txBody>
      </p:sp>
      <p:grpSp>
        <p:nvGrpSpPr>
          <p:cNvPr id="231" name="Google Shape;231;p6"/>
          <p:cNvGrpSpPr/>
          <p:nvPr/>
        </p:nvGrpSpPr>
        <p:grpSpPr>
          <a:xfrm>
            <a:off x="719233" y="1401688"/>
            <a:ext cx="3482747" cy="2000498"/>
            <a:chOff x="1369473" y="1156383"/>
            <a:chExt cx="3482747" cy="2000498"/>
          </a:xfrm>
        </p:grpSpPr>
        <p:sp>
          <p:nvSpPr>
            <p:cNvPr id="232" name="Google Shape;232;p6"/>
            <p:cNvSpPr/>
            <p:nvPr/>
          </p:nvSpPr>
          <p:spPr>
            <a:xfrm>
              <a:off x="1603274" y="1303463"/>
              <a:ext cx="3248946" cy="1853418"/>
            </a:xfrm>
            <a:prstGeom prst="roundRect">
              <a:avLst>
                <a:gd fmla="val 4365" name="adj"/>
              </a:avLst>
            </a:prstGeom>
            <a:solidFill>
              <a:schemeClr val="lt1"/>
            </a:solidFill>
            <a:ln>
              <a:noFill/>
            </a:ln>
            <a:effectLst>
              <a:outerShdw blurRad="482600" rotWithShape="0" algn="t" dir="2700000" dist="381000">
                <a:schemeClr val="dk1">
                  <a:alpha val="2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 name="Google Shape;233;p6"/>
            <p:cNvSpPr/>
            <p:nvPr/>
          </p:nvSpPr>
          <p:spPr>
            <a:xfrm>
              <a:off x="1369473" y="1156383"/>
              <a:ext cx="482842" cy="446559"/>
            </a:xfrm>
            <a:custGeom>
              <a:rect b="b" l="l" r="r" t="t"/>
              <a:pathLst>
                <a:path extrusionOk="0" h="131713" w="142415">
                  <a:moveTo>
                    <a:pt x="130341" y="0"/>
                  </a:moveTo>
                  <a:lnTo>
                    <a:pt x="142415" y="19208"/>
                  </a:lnTo>
                  <a:cubicBezTo>
                    <a:pt x="132354" y="23416"/>
                    <a:pt x="124945" y="29681"/>
                    <a:pt x="120188" y="38005"/>
                  </a:cubicBezTo>
                  <a:cubicBezTo>
                    <a:pt x="115432" y="46328"/>
                    <a:pt x="112780" y="58447"/>
                    <a:pt x="112231" y="74363"/>
                  </a:cubicBezTo>
                  <a:lnTo>
                    <a:pt x="138025" y="74363"/>
                  </a:lnTo>
                  <a:lnTo>
                    <a:pt x="138025" y="131713"/>
                  </a:lnTo>
                  <a:lnTo>
                    <a:pt x="85065" y="131713"/>
                  </a:lnTo>
                  <a:lnTo>
                    <a:pt x="85065" y="86436"/>
                  </a:lnTo>
                  <a:cubicBezTo>
                    <a:pt x="85065" y="61923"/>
                    <a:pt x="87992" y="44179"/>
                    <a:pt x="93846" y="33203"/>
                  </a:cubicBezTo>
                  <a:cubicBezTo>
                    <a:pt x="101529" y="18568"/>
                    <a:pt x="113694" y="7500"/>
                    <a:pt x="130341" y="0"/>
                  </a:cubicBezTo>
                  <a:close/>
                  <a:moveTo>
                    <a:pt x="45277" y="0"/>
                  </a:moveTo>
                  <a:lnTo>
                    <a:pt x="57350" y="19208"/>
                  </a:lnTo>
                  <a:cubicBezTo>
                    <a:pt x="47289" y="23416"/>
                    <a:pt x="39880" y="29681"/>
                    <a:pt x="35124" y="38005"/>
                  </a:cubicBezTo>
                  <a:cubicBezTo>
                    <a:pt x="30368" y="46328"/>
                    <a:pt x="27715" y="58447"/>
                    <a:pt x="27166" y="74363"/>
                  </a:cubicBezTo>
                  <a:lnTo>
                    <a:pt x="52960" y="74363"/>
                  </a:lnTo>
                  <a:lnTo>
                    <a:pt x="52960" y="131713"/>
                  </a:lnTo>
                  <a:lnTo>
                    <a:pt x="0" y="131713"/>
                  </a:lnTo>
                  <a:lnTo>
                    <a:pt x="0" y="86436"/>
                  </a:lnTo>
                  <a:cubicBezTo>
                    <a:pt x="0" y="61923"/>
                    <a:pt x="2927" y="44179"/>
                    <a:pt x="8781" y="33203"/>
                  </a:cubicBezTo>
                  <a:cubicBezTo>
                    <a:pt x="16465" y="18568"/>
                    <a:pt x="28630" y="7500"/>
                    <a:pt x="45277" y="0"/>
                  </a:cubicBezTo>
                  <a:close/>
                </a:path>
              </a:pathLst>
            </a:custGeom>
            <a:solidFill>
              <a:srgbClr val="EC354A"/>
            </a:solidFill>
            <a:ln>
              <a:noFill/>
            </a:ln>
            <a:effectLst>
              <a:outerShdw blurRad="406400" rotWithShape="0" algn="t" dir="5400000" dist="38100">
                <a:schemeClr val="accent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Calibri"/>
                <a:ea typeface="Calibri"/>
                <a:cs typeface="Calibri"/>
                <a:sym typeface="Calibri"/>
              </a:endParaRPr>
            </a:p>
          </p:txBody>
        </p:sp>
        <p:sp>
          <p:nvSpPr>
            <p:cNvPr id="234" name="Google Shape;234;p6"/>
            <p:cNvSpPr txBox="1"/>
            <p:nvPr/>
          </p:nvSpPr>
          <p:spPr>
            <a:xfrm>
              <a:off x="1820696" y="1653847"/>
              <a:ext cx="2814102" cy="8461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D3749"/>
                </a:buClr>
                <a:buSzPts val="1800"/>
                <a:buFont typeface="Arial"/>
                <a:buNone/>
              </a:pPr>
              <a:r>
                <a:rPr lang="en-US" sz="1800">
                  <a:solidFill>
                    <a:srgbClr val="2D3749"/>
                  </a:solidFill>
                  <a:latin typeface="Calibri"/>
                  <a:ea typeface="Calibri"/>
                  <a:cs typeface="Calibri"/>
                  <a:sym typeface="Calibri"/>
                </a:rPr>
                <a:t>Biết được chi tiết về cách đào tạo một mạng nơ-ron nhân tạo để ứng dụng vào một bài toán cụ thể </a:t>
              </a:r>
              <a:endParaRPr sz="1800">
                <a:solidFill>
                  <a:srgbClr val="2D3749"/>
                </a:solidFill>
                <a:latin typeface="Calibri"/>
                <a:ea typeface="Calibri"/>
                <a:cs typeface="Calibri"/>
                <a:sym typeface="Calibri"/>
              </a:endParaRPr>
            </a:p>
          </p:txBody>
        </p:sp>
      </p:grpSp>
      <p:grpSp>
        <p:nvGrpSpPr>
          <p:cNvPr id="235" name="Google Shape;235;p6"/>
          <p:cNvGrpSpPr/>
          <p:nvPr/>
        </p:nvGrpSpPr>
        <p:grpSpPr>
          <a:xfrm>
            <a:off x="4439184" y="1548768"/>
            <a:ext cx="5861000" cy="1853418"/>
            <a:chOff x="1603274" y="1303463"/>
            <a:chExt cx="5861000" cy="1853418"/>
          </a:xfrm>
        </p:grpSpPr>
        <p:sp>
          <p:nvSpPr>
            <p:cNvPr id="236" name="Google Shape;236;p6"/>
            <p:cNvSpPr/>
            <p:nvPr/>
          </p:nvSpPr>
          <p:spPr>
            <a:xfrm>
              <a:off x="1603274" y="1303463"/>
              <a:ext cx="5861000" cy="1853418"/>
            </a:xfrm>
            <a:prstGeom prst="roundRect">
              <a:avLst>
                <a:gd fmla="val 4365" name="adj"/>
              </a:avLst>
            </a:prstGeom>
            <a:gradFill>
              <a:gsLst>
                <a:gs pos="0">
                  <a:srgbClr val="FF8F68"/>
                </a:gs>
                <a:gs pos="64000">
                  <a:srgbClr val="EC354A"/>
                </a:gs>
                <a:gs pos="100000">
                  <a:srgbClr val="EC354A"/>
                </a:gs>
              </a:gsLst>
              <a:lin ang="2700000" scaled="0"/>
            </a:gradFill>
            <a:ln>
              <a:noFill/>
            </a:ln>
            <a:effectLst>
              <a:outerShdw blurRad="482600" rotWithShape="0" algn="t" dir="2700000" dist="381000">
                <a:schemeClr val="dk1">
                  <a:alpha val="2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 name="Google Shape;237;p6"/>
            <p:cNvSpPr txBox="1"/>
            <p:nvPr/>
          </p:nvSpPr>
          <p:spPr>
            <a:xfrm>
              <a:off x="2273834" y="1303463"/>
              <a:ext cx="4377690" cy="1196975"/>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lt1"/>
                </a:buClr>
                <a:buSzPts val="1800"/>
                <a:buFont typeface="Arial"/>
                <a:buNone/>
              </a:pPr>
              <a:r>
                <a:rPr lang="en-US" sz="1800">
                  <a:solidFill>
                    <a:schemeClr val="lt1"/>
                  </a:solidFill>
                  <a:latin typeface="Calibri"/>
                  <a:ea typeface="Calibri"/>
                  <a:cs typeface="Calibri"/>
                  <a:sym typeface="Calibri"/>
                </a:rPr>
                <a:t>Hơn thế nữa thông qua bài toán này, không chỉ biết được cách nhận dạng biển báo giao thông mà còn nhận dạng được khuôn mặt, các vật thể xung quanh ta …. </a:t>
              </a:r>
              <a:endParaRPr sz="1800">
                <a:solidFill>
                  <a:schemeClr val="lt1"/>
                </a:solidFill>
                <a:latin typeface="Calibri"/>
                <a:ea typeface="Calibri"/>
                <a:cs typeface="Calibri"/>
                <a:sym typeface="Calibri"/>
              </a:endParaRPr>
            </a:p>
          </p:txBody>
        </p:sp>
      </p:grpSp>
      <p:grpSp>
        <p:nvGrpSpPr>
          <p:cNvPr id="238" name="Google Shape;238;p6"/>
          <p:cNvGrpSpPr/>
          <p:nvPr/>
        </p:nvGrpSpPr>
        <p:grpSpPr>
          <a:xfrm>
            <a:off x="213201" y="271816"/>
            <a:ext cx="3480843" cy="565512"/>
            <a:chOff x="329406" y="248321"/>
            <a:chExt cx="3480843" cy="565512"/>
          </a:xfrm>
        </p:grpSpPr>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239" name="Google Shape;239;p6"/>
            <p:cNvSpPr txBox="1"/>
            <p:nvPr/>
          </p:nvSpPr>
          <p:spPr>
            <a:xfrm>
              <a:off x="1049904" y="307983"/>
              <a:ext cx="2760345" cy="445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rgbClr val="FF8F68"/>
                  </a:solidFill>
                  <a:latin typeface="Calibri"/>
                  <a:ea typeface="Calibri"/>
                  <a:cs typeface="Calibri"/>
                  <a:sym typeface="Calibri"/>
                </a:rPr>
                <a:t>1.2. MỤC TIÊU ĐỀ TÀI</a:t>
              </a:r>
              <a:endParaRPr sz="1400">
                <a:solidFill>
                  <a:schemeClr val="lt1"/>
                </a:solidFill>
                <a:latin typeface="Calibri"/>
                <a:ea typeface="Calibri"/>
                <a:cs typeface="Calibri"/>
                <a:sym typeface="Calibri"/>
              </a:endParaRPr>
            </a:p>
          </p:txBody>
        </p:sp>
        <p:grpSp>
          <p:nvGrpSpPr>
            <p:cNvPr id="240" name="Google Shape;240;p6"/>
            <p:cNvGrpSpPr/>
            <p:nvPr/>
          </p:nvGrpSpPr>
          <p:grpSpPr>
            <a:xfrm>
              <a:off x="329406" y="248321"/>
              <a:ext cx="565512" cy="565512"/>
              <a:chOff x="329406" y="248321"/>
              <a:chExt cx="565512" cy="565512"/>
            </a:xfrm>
          </p:grpSpPr>
          <p:sp>
            <p:nvSpPr>
              <p:cNvPr id="241" name="Google Shape;241;p6"/>
              <p:cNvSpPr/>
              <p:nvPr/>
            </p:nvSpPr>
            <p:spPr>
              <a:xfrm>
                <a:off x="329406" y="248321"/>
                <a:ext cx="565512" cy="565512"/>
              </a:xfrm>
              <a:prstGeom prst="ellipse">
                <a:avLst/>
              </a:prstGeom>
              <a:gradFill>
                <a:gsLst>
                  <a:gs pos="0">
                    <a:srgbClr val="FF8F68"/>
                  </a:gs>
                  <a:gs pos="97000">
                    <a:srgbClr val="EC354A"/>
                  </a:gs>
                  <a:gs pos="100000">
                    <a:srgbClr val="EC354A"/>
                  </a:gs>
                </a:gsLst>
                <a:path path="circle">
                  <a:fillToRect b="50%" l="50%" r="50%" t="50%"/>
                </a:path>
                <a:tileRect/>
              </a:gradFill>
              <a:ln>
                <a:noFill/>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 name="Google Shape;242;p6"/>
              <p:cNvSpPr/>
              <p:nvPr/>
            </p:nvSpPr>
            <p:spPr>
              <a:xfrm flipH="1" rot="10800000">
                <a:off x="463111" y="397651"/>
                <a:ext cx="298104" cy="266852"/>
              </a:xfrm>
              <a:custGeom>
                <a:rect b="b" l="l" r="r" t="t"/>
                <a:pathLst>
                  <a:path extrusionOk="0" h="111" w="124">
                    <a:moveTo>
                      <a:pt x="124" y="15"/>
                    </a:moveTo>
                    <a:lnTo>
                      <a:pt x="0" y="15"/>
                    </a:lnTo>
                    <a:lnTo>
                      <a:pt x="0" y="0"/>
                    </a:lnTo>
                    <a:lnTo>
                      <a:pt x="124" y="0"/>
                    </a:lnTo>
                    <a:lnTo>
                      <a:pt x="124" y="15"/>
                    </a:lnTo>
                    <a:close/>
                    <a:moveTo>
                      <a:pt x="92" y="47"/>
                    </a:moveTo>
                    <a:lnTo>
                      <a:pt x="0" y="47"/>
                    </a:lnTo>
                    <a:lnTo>
                      <a:pt x="0" y="32"/>
                    </a:lnTo>
                    <a:lnTo>
                      <a:pt x="92" y="32"/>
                    </a:lnTo>
                    <a:lnTo>
                      <a:pt x="92" y="47"/>
                    </a:lnTo>
                    <a:close/>
                    <a:moveTo>
                      <a:pt x="124" y="79"/>
                    </a:moveTo>
                    <a:lnTo>
                      <a:pt x="0" y="79"/>
                    </a:lnTo>
                    <a:lnTo>
                      <a:pt x="0" y="64"/>
                    </a:lnTo>
                    <a:lnTo>
                      <a:pt x="124" y="64"/>
                    </a:lnTo>
                    <a:lnTo>
                      <a:pt x="124" y="79"/>
                    </a:lnTo>
                    <a:close/>
                    <a:moveTo>
                      <a:pt x="92" y="111"/>
                    </a:moveTo>
                    <a:lnTo>
                      <a:pt x="0" y="111"/>
                    </a:lnTo>
                    <a:lnTo>
                      <a:pt x="0" y="96"/>
                    </a:lnTo>
                    <a:lnTo>
                      <a:pt x="92" y="96"/>
                    </a:lnTo>
                    <a:lnTo>
                      <a:pt x="92" y="1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grpSp>
      <p:pic>
        <p:nvPicPr>
          <p:cNvPr descr="C:\Users\tvry2\Downloads\traffsign2.jpgtraffsign2" id="243" name="Google Shape;243;p6"/>
          <p:cNvPicPr preferRelativeResize="0"/>
          <p:nvPr>
            <p:ph idx="2" type="pic"/>
          </p:nvPr>
        </p:nvPicPr>
        <p:blipFill rotWithShape="1">
          <a:blip r:embed="rId3">
            <a:alphaModFix/>
          </a:blip>
          <a:srcRect b="0" l="0" r="0" t="0"/>
          <a:stretch/>
        </p:blipFill>
        <p:spPr>
          <a:xfrm>
            <a:off x="7748905" y="2926715"/>
            <a:ext cx="3807460" cy="3576955"/>
          </a:xfrm>
          <a:prstGeom prst="rect">
            <a:avLst/>
          </a:prstGeom>
          <a:noFill/>
          <a:ln>
            <a:noFill/>
          </a:ln>
          <a:effectLst>
            <a:outerShdw blurRad="685800" rotWithShape="0" algn="t" dir="5400000" dist="38100">
              <a:srgbClr val="595959">
                <a:alpha val="40000"/>
              </a:srgbClr>
            </a:outerShdw>
          </a:effectLst>
        </p:spPr>
      </p:pic>
      <p:sp>
        <p:nvSpPr>
          <p:cNvPr id="244" name="Google Shape;244;p6"/>
          <p:cNvSpPr txBox="1"/>
          <p:nvPr/>
        </p:nvSpPr>
        <p:spPr>
          <a:xfrm>
            <a:off x="8966835" y="3289300"/>
            <a:ext cx="2329815" cy="3067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B050"/>
                </a:solidFill>
                <a:latin typeface="Calibri"/>
                <a:ea typeface="Calibri"/>
                <a:cs typeface="Calibri"/>
                <a:sym typeface="Calibri"/>
              </a:rPr>
              <a:t>ĐƯỜNG ƯU TIÊN</a:t>
            </a:r>
            <a:endParaRPr sz="1400">
              <a:solidFill>
                <a:srgbClr val="00B050"/>
              </a:solidFill>
              <a:latin typeface="Calibri"/>
              <a:ea typeface="Calibri"/>
              <a:cs typeface="Calibri"/>
              <a:sym typeface="Calibri"/>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500"/>
                                        <p:tgtEl>
                                          <p:spTgt spid="2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1750"/>
                                  </p:stCondLst>
                                  <p:childTnLst>
                                    <p:set>
                                      <p:cBhvr>
                                        <p:cTn dur="1" fill="hold">
                                          <p:stCondLst>
                                            <p:cond delay="0"/>
                                          </p:stCondLst>
                                        </p:cTn>
                                        <p:tgtEl>
                                          <p:spTgt spid="231"/>
                                        </p:tgtEl>
                                        <p:attrNameLst>
                                          <p:attrName>style.visibility</p:attrName>
                                        </p:attrNameLst>
                                      </p:cBhvr>
                                      <p:to>
                                        <p:strVal val="visible"/>
                                      </p:to>
                                    </p:set>
                                    <p:anim calcmode="lin" valueType="num">
                                      <p:cBhvr additive="base">
                                        <p:cTn dur="1000"/>
                                        <p:tgtEl>
                                          <p:spTgt spid="231"/>
                                        </p:tgtEl>
                                        <p:attrNameLst>
                                          <p:attrName>ppt_y</p:attrName>
                                        </p:attrNameLst>
                                      </p:cBhvr>
                                      <p:tavLst>
                                        <p:tav fmla="" tm="0">
                                          <p:val>
                                            <p:strVal val="#ppt_y-1"/>
                                          </p:val>
                                        </p:tav>
                                        <p:tav fmla="" tm="100000">
                                          <p:val>
                                            <p:strVal val="#ppt_y"/>
                                          </p:val>
                                        </p:tav>
                                      </p:tavLst>
                                    </p:anim>
                                  </p:childTnLst>
                                </p:cTn>
                              </p:par>
                              <p:par>
                                <p:cTn fill="hold" nodeType="withEffect" presetClass="entr" presetID="1" presetSubtype="0">
                                  <p:stCondLst>
                                    <p:cond delay="170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2" presetSubtype="1">
                                  <p:stCondLst>
                                    <p:cond delay="200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1000"/>
                                        <p:tgtEl>
                                          <p:spTgt spid="235"/>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150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par>
                                <p:cTn fill="hold" nodeType="withEffect" presetClass="entr" presetID="2" presetSubtype="2">
                                  <p:stCondLst>
                                    <p:cond delay="225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1250"/>
                                        <p:tgtEl>
                                          <p:spTgt spid="23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249" name="Shape 249"/>
        <p:cNvGrpSpPr/>
        <p:nvPr/>
      </p:nvGrpSpPr>
      <p:grpSpPr>
        <a:xfrm>
          <a:off x="0" y="0"/>
          <a:ext cx="0" cy="0"/>
          <a:chOff x="0" y="0"/>
          <a:chExt cx="0" cy="0"/>
        </a:xfrm>
      </p:grpSpPr>
      <p:sp>
        <p:nvSpPr>
          <p:cNvPr id="250" name="Google Shape;250;p7"/>
          <p:cNvSpPr/>
          <p:nvPr/>
        </p:nvSpPr>
        <p:spPr>
          <a:xfrm>
            <a:off x="656590" y="4128770"/>
            <a:ext cx="1115060" cy="1061720"/>
          </a:xfrm>
          <a:prstGeom prst="ellipse">
            <a:avLst/>
          </a:prstGeom>
          <a:blipFill rotWithShape="1">
            <a:blip r:embed="rId3">
              <a:alphaModFix/>
            </a:blip>
            <a:stretch>
              <a:fillRect b="15999" l="15999" r="15999" t="15999"/>
            </a:stretch>
          </a:blipFill>
          <a:ln cap="flat" cmpd="sng" w="76200">
            <a:solidFill>
              <a:srgbClr val="EC354A"/>
            </a:solidFill>
            <a:prstDash val="solid"/>
            <a:miter lim="800000"/>
            <a:headEnd len="sm" w="sm" type="none"/>
            <a:tailEnd len="sm" w="sm" type="none"/>
          </a:ln>
          <a:effectLst>
            <a:outerShdw blurRad="50800" rotWithShape="0" algn="t" dir="5400000" dist="76200">
              <a:srgbClr val="000000">
                <a:alpha val="784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251" name="Google Shape;251;p7"/>
          <p:cNvSpPr/>
          <p:nvPr/>
        </p:nvSpPr>
        <p:spPr>
          <a:xfrm>
            <a:off x="635635" y="2594610"/>
            <a:ext cx="1115060" cy="1061720"/>
          </a:xfrm>
          <a:prstGeom prst="ellipse">
            <a:avLst/>
          </a:prstGeom>
          <a:blipFill rotWithShape="1">
            <a:blip r:embed="rId4">
              <a:alphaModFix/>
            </a:blip>
            <a:stretch>
              <a:fillRect b="10999" l="10000" r="9999" t="14999"/>
            </a:stretch>
          </a:blipFill>
          <a:ln cap="flat" cmpd="sng" w="76200">
            <a:solidFill>
              <a:srgbClr val="EC354A"/>
            </a:solidFill>
            <a:prstDash val="solid"/>
            <a:miter lim="800000"/>
            <a:headEnd len="sm" w="sm" type="none"/>
            <a:tailEnd len="sm" w="sm" type="none"/>
          </a:ln>
          <a:effectLst>
            <a:outerShdw blurRad="50800" rotWithShape="0" algn="t" dir="5400000" dist="76200">
              <a:srgbClr val="000000">
                <a:alpha val="784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7"/>
          <p:cNvSpPr/>
          <p:nvPr/>
        </p:nvSpPr>
        <p:spPr>
          <a:xfrm>
            <a:off x="608965" y="962660"/>
            <a:ext cx="1115060" cy="1072515"/>
          </a:xfrm>
          <a:prstGeom prst="ellipse">
            <a:avLst/>
          </a:prstGeom>
          <a:blipFill rotWithShape="1">
            <a:blip r:embed="rId5">
              <a:alphaModFix/>
            </a:blip>
            <a:stretch>
              <a:fillRect b="12999" l="12999" r="12999" t="12999"/>
            </a:stretch>
          </a:blipFill>
          <a:ln cap="flat" cmpd="sng" w="76200">
            <a:solidFill>
              <a:srgbClr val="EC354A"/>
            </a:solidFill>
            <a:prstDash val="solid"/>
            <a:miter lim="800000"/>
            <a:headEnd len="sm" w="sm" type="none"/>
            <a:tailEnd len="sm" w="sm" type="none"/>
          </a:ln>
          <a:effectLst>
            <a:outerShdw blurRad="406400" rotWithShape="0" algn="t" dir="5400000" dist="165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253" name="Google Shape;253;p7"/>
          <p:cNvSpPr txBox="1"/>
          <p:nvPr/>
        </p:nvSpPr>
        <p:spPr>
          <a:xfrm>
            <a:off x="2168525" y="962660"/>
            <a:ext cx="2322830" cy="87566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1800">
                <a:solidFill>
                  <a:schemeClr val="lt1"/>
                </a:solidFill>
                <a:latin typeface="Calibri"/>
                <a:ea typeface="Calibri"/>
                <a:cs typeface="Calibri"/>
                <a:sym typeface="Calibri"/>
              </a:rPr>
              <a:t>ĐỐI TƯỢNG</a:t>
            </a:r>
            <a:endParaRPr b="1" sz="1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1600">
                <a:solidFill>
                  <a:schemeClr val="lt1"/>
                </a:solidFill>
                <a:latin typeface="Calibri"/>
                <a:ea typeface="Calibri"/>
                <a:cs typeface="Calibri"/>
                <a:sym typeface="Calibri"/>
              </a:rPr>
              <a:t>- Các biển báo giao thông</a:t>
            </a:r>
            <a:endParaRPr sz="1600">
              <a:solidFill>
                <a:schemeClr val="lt1"/>
              </a:solidFill>
              <a:latin typeface="Calibri"/>
              <a:ea typeface="Calibri"/>
              <a:cs typeface="Calibri"/>
              <a:sym typeface="Calibri"/>
            </a:endParaRPr>
          </a:p>
        </p:txBody>
      </p:sp>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254" name="Google Shape;254;p7"/>
          <p:cNvSpPr txBox="1"/>
          <p:nvPr/>
        </p:nvSpPr>
        <p:spPr>
          <a:xfrm>
            <a:off x="2168525" y="2411095"/>
            <a:ext cx="8246110" cy="124523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1800">
                <a:solidFill>
                  <a:schemeClr val="lt1"/>
                </a:solidFill>
                <a:latin typeface="Calibri"/>
                <a:ea typeface="Calibri"/>
                <a:cs typeface="Calibri"/>
                <a:sym typeface="Calibri"/>
              </a:rPr>
              <a:t>PHẠM VI NGHIÊN CỨU</a:t>
            </a:r>
            <a:endParaRPr b="1" sz="1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1600">
                <a:solidFill>
                  <a:schemeClr val="lt1"/>
                </a:solidFill>
                <a:latin typeface="Calibri"/>
                <a:ea typeface="Calibri"/>
                <a:cs typeface="Calibri"/>
                <a:sym typeface="Calibri"/>
              </a:rPr>
              <a:t>- Ngôn ngữ lập trình Python</a:t>
            </a:r>
            <a:endParaRPr sz="16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1600">
                <a:solidFill>
                  <a:schemeClr val="lt1"/>
                </a:solidFill>
                <a:latin typeface="Calibri"/>
                <a:ea typeface="Calibri"/>
                <a:cs typeface="Calibri"/>
                <a:sym typeface="Calibri"/>
              </a:rPr>
              <a:t>- Các kiến thức về  Python,Mạng nơ ron nhân tạo,Machine Learning, Deep Learning</a:t>
            </a:r>
            <a:endParaRPr sz="1600">
              <a:solidFill>
                <a:schemeClr val="lt1"/>
              </a:solidFill>
              <a:latin typeface="Calibri"/>
              <a:ea typeface="Calibri"/>
              <a:cs typeface="Calibri"/>
              <a:sym typeface="Calibri"/>
            </a:endParaRPr>
          </a:p>
        </p:txBody>
      </p:sp>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255" name="Google Shape;255;p7"/>
          <p:cNvSpPr txBox="1"/>
          <p:nvPr/>
        </p:nvSpPr>
        <p:spPr>
          <a:xfrm>
            <a:off x="2168525" y="3866515"/>
            <a:ext cx="9894570" cy="272288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1800">
                <a:solidFill>
                  <a:schemeClr val="lt1"/>
                </a:solidFill>
                <a:latin typeface="Calibri"/>
                <a:ea typeface="Calibri"/>
                <a:cs typeface="Calibri"/>
                <a:sym typeface="Calibri"/>
              </a:rPr>
              <a:t>PHƯƠNG PHÁP NGHIÊN CỨU</a:t>
            </a:r>
            <a:endParaRPr b="1" sz="1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1600">
                <a:solidFill>
                  <a:schemeClr val="lt1"/>
                </a:solidFill>
                <a:latin typeface="Calibri"/>
                <a:ea typeface="Calibri"/>
                <a:cs typeface="Calibri"/>
                <a:sym typeface="Calibri"/>
              </a:rPr>
              <a:t>- Thu thập, phân tích các tài liệu và thông tin liên quan đến đề tài.</a:t>
            </a:r>
            <a:endParaRPr sz="16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1600">
                <a:solidFill>
                  <a:schemeClr val="lt1"/>
                </a:solidFill>
                <a:latin typeface="Calibri"/>
                <a:ea typeface="Calibri"/>
                <a:cs typeface="Calibri"/>
                <a:sym typeface="Calibri"/>
              </a:rPr>
              <a:t>- Nghiên cứu phân tích và tổng hợp các phương pháp nhận dạng, xử lý hình ảnh biển báo giao thông.</a:t>
            </a:r>
            <a:endParaRPr sz="16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1600">
                <a:solidFill>
                  <a:schemeClr val="lt1"/>
                </a:solidFill>
                <a:latin typeface="Calibri"/>
                <a:ea typeface="Calibri"/>
                <a:cs typeface="Calibri"/>
                <a:sym typeface="Calibri"/>
              </a:rPr>
              <a:t>- Tìm hiểu và lựa chọn công cụ hỗ trợ. </a:t>
            </a:r>
            <a:endParaRPr sz="16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1600">
                <a:solidFill>
                  <a:schemeClr val="lt1"/>
                </a:solidFill>
                <a:latin typeface="Calibri"/>
                <a:ea typeface="Calibri"/>
                <a:cs typeface="Calibri"/>
                <a:sym typeface="Calibri"/>
              </a:rPr>
              <a:t>- Xây dựng kho dữ liệu hình ảnh huấn luyện. </a:t>
            </a:r>
            <a:endParaRPr sz="16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1600">
                <a:solidFill>
                  <a:schemeClr val="lt1"/>
                </a:solidFill>
                <a:latin typeface="Calibri"/>
                <a:ea typeface="Calibri"/>
                <a:cs typeface="Calibri"/>
                <a:sym typeface="Calibri"/>
              </a:rPr>
              <a:t>- Triển khai xây dựng chương trình ứng dụng. </a:t>
            </a:r>
            <a:endParaRPr sz="16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1600">
                <a:solidFill>
                  <a:schemeClr val="lt1"/>
                </a:solidFill>
                <a:latin typeface="Calibri"/>
                <a:ea typeface="Calibri"/>
                <a:cs typeface="Calibri"/>
                <a:sym typeface="Calibri"/>
              </a:rPr>
              <a:t>- Kiểm tra, thử nghiệm và đánh giá kết quả.</a:t>
            </a:r>
            <a:endParaRPr sz="1600">
              <a:solidFill>
                <a:schemeClr val="lt1"/>
              </a:solidFill>
              <a:latin typeface="Calibri"/>
              <a:ea typeface="Calibri"/>
              <a:cs typeface="Calibri"/>
              <a:sym typeface="Calibri"/>
            </a:endParaRPr>
          </a:p>
        </p:txBody>
      </p:sp>
      <p:grpSp>
        <p:nvGrpSpPr>
          <p:cNvPr id="256" name="Google Shape;256;p7"/>
          <p:cNvGrpSpPr/>
          <p:nvPr/>
        </p:nvGrpSpPr>
        <p:grpSpPr>
          <a:xfrm>
            <a:off x="329406" y="248321"/>
            <a:ext cx="7936638" cy="565512"/>
            <a:chOff x="329406" y="248321"/>
            <a:chExt cx="7936638" cy="565512"/>
          </a:xfrm>
        </p:grpSpPr>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257" name="Google Shape;257;p7"/>
            <p:cNvSpPr txBox="1"/>
            <p:nvPr/>
          </p:nvSpPr>
          <p:spPr>
            <a:xfrm>
              <a:off x="894964" y="307983"/>
              <a:ext cx="7371080" cy="445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rgbClr val="FF8F68"/>
                  </a:solidFill>
                  <a:latin typeface="Calibri"/>
                  <a:ea typeface="Calibri"/>
                  <a:cs typeface="Calibri"/>
                  <a:sym typeface="Calibri"/>
                </a:rPr>
                <a:t>1.3. ĐỐI TƯỢNG,PHẠM VI VÀ PHƯƠNG PHÁP NGHIÊN CỨU</a:t>
              </a:r>
              <a:endParaRPr sz="1400">
                <a:solidFill>
                  <a:schemeClr val="lt1"/>
                </a:solidFill>
                <a:latin typeface="Calibri"/>
                <a:ea typeface="Calibri"/>
                <a:cs typeface="Calibri"/>
                <a:sym typeface="Calibri"/>
              </a:endParaRPr>
            </a:p>
          </p:txBody>
        </p:sp>
        <p:grpSp>
          <p:nvGrpSpPr>
            <p:cNvPr id="258" name="Google Shape;258;p7"/>
            <p:cNvGrpSpPr/>
            <p:nvPr/>
          </p:nvGrpSpPr>
          <p:grpSpPr>
            <a:xfrm>
              <a:off x="329406" y="248321"/>
              <a:ext cx="565512" cy="565512"/>
              <a:chOff x="329406" y="248321"/>
              <a:chExt cx="565512" cy="565512"/>
            </a:xfrm>
          </p:grpSpPr>
          <p:sp>
            <p:nvSpPr>
              <p:cNvPr id="259" name="Google Shape;259;p7"/>
              <p:cNvSpPr/>
              <p:nvPr/>
            </p:nvSpPr>
            <p:spPr>
              <a:xfrm>
                <a:off x="329406" y="248321"/>
                <a:ext cx="565512" cy="565512"/>
              </a:xfrm>
              <a:prstGeom prst="ellipse">
                <a:avLst/>
              </a:prstGeom>
              <a:gradFill>
                <a:gsLst>
                  <a:gs pos="0">
                    <a:srgbClr val="FF8F68"/>
                  </a:gs>
                  <a:gs pos="97000">
                    <a:srgbClr val="EC354A"/>
                  </a:gs>
                  <a:gs pos="100000">
                    <a:srgbClr val="EC354A"/>
                  </a:gs>
                </a:gsLst>
                <a:path path="circle">
                  <a:fillToRect b="50%" l="50%" r="50%" t="50%"/>
                </a:path>
                <a:tileRect/>
              </a:gradFill>
              <a:ln>
                <a:noFill/>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7"/>
              <p:cNvSpPr/>
              <p:nvPr/>
            </p:nvSpPr>
            <p:spPr>
              <a:xfrm flipH="1" rot="10800000">
                <a:off x="463111" y="397651"/>
                <a:ext cx="298104" cy="266852"/>
              </a:xfrm>
              <a:custGeom>
                <a:rect b="b" l="l" r="r" t="t"/>
                <a:pathLst>
                  <a:path extrusionOk="0" h="111" w="124">
                    <a:moveTo>
                      <a:pt x="124" y="15"/>
                    </a:moveTo>
                    <a:lnTo>
                      <a:pt x="0" y="15"/>
                    </a:lnTo>
                    <a:lnTo>
                      <a:pt x="0" y="0"/>
                    </a:lnTo>
                    <a:lnTo>
                      <a:pt x="124" y="0"/>
                    </a:lnTo>
                    <a:lnTo>
                      <a:pt x="124" y="15"/>
                    </a:lnTo>
                    <a:close/>
                    <a:moveTo>
                      <a:pt x="92" y="47"/>
                    </a:moveTo>
                    <a:lnTo>
                      <a:pt x="0" y="47"/>
                    </a:lnTo>
                    <a:lnTo>
                      <a:pt x="0" y="32"/>
                    </a:lnTo>
                    <a:lnTo>
                      <a:pt x="92" y="32"/>
                    </a:lnTo>
                    <a:lnTo>
                      <a:pt x="92" y="47"/>
                    </a:lnTo>
                    <a:close/>
                    <a:moveTo>
                      <a:pt x="124" y="79"/>
                    </a:moveTo>
                    <a:lnTo>
                      <a:pt x="0" y="79"/>
                    </a:lnTo>
                    <a:lnTo>
                      <a:pt x="0" y="64"/>
                    </a:lnTo>
                    <a:lnTo>
                      <a:pt x="124" y="64"/>
                    </a:lnTo>
                    <a:lnTo>
                      <a:pt x="124" y="79"/>
                    </a:lnTo>
                    <a:close/>
                    <a:moveTo>
                      <a:pt x="92" y="111"/>
                    </a:moveTo>
                    <a:lnTo>
                      <a:pt x="0" y="111"/>
                    </a:lnTo>
                    <a:lnTo>
                      <a:pt x="0" y="96"/>
                    </a:lnTo>
                    <a:lnTo>
                      <a:pt x="92" y="96"/>
                    </a:lnTo>
                    <a:lnTo>
                      <a:pt x="92" y="1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56"/>
                                        </p:tgtEl>
                                        <p:attrNameLst>
                                          <p:attrName>style.visibility</p:attrName>
                                        </p:attrNameLst>
                                      </p:cBhvr>
                                      <p:to>
                                        <p:strVal val="visible"/>
                                      </p:to>
                                    </p:set>
                                    <p:anim calcmode="lin" valueType="num">
                                      <p:cBhvr additive="base">
                                        <p:cTn dur="500"/>
                                        <p:tgtEl>
                                          <p:spTgt spid="25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500"/>
                                        <p:tgtEl>
                                          <p:spTgt spid="252"/>
                                        </p:tgtEl>
                                      </p:cBhvr>
                                    </p:animEffect>
                                  </p:childTnLst>
                                </p:cTn>
                              </p:par>
                              <p:par>
                                <p:cTn fill="hold" nodeType="withEffect" presetClass="entr" presetID="10" presetSubtype="0">
                                  <p:stCondLst>
                                    <p:cond delay="80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childTnLst>
                          </p:cTn>
                        </p:par>
                        <p:par>
                          <p:cTn fill="hold">
                            <p:stCondLst>
                              <p:cond delay="500"/>
                            </p:stCondLst>
                            <p:childTnLst>
                              <p:par>
                                <p:cTn fill="hold" nodeType="afterEffect" presetClass="entr" presetID="10" presetSubtype="0">
                                  <p:stCondLst>
                                    <p:cond delay="280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childTnLst>
                          </p:cTn>
                        </p:par>
                        <p:par>
                          <p:cTn fill="hold">
                            <p:stCondLst>
                              <p:cond delay="1000"/>
                            </p:stCondLst>
                            <p:childTnLst>
                              <p:par>
                                <p:cTn fill="hold" nodeType="afterEffect" presetClass="entr" presetID="10" presetSubtype="0">
                                  <p:stCondLst>
                                    <p:cond delay="4300"/>
                                  </p:stCondLst>
                                  <p:childTnLst>
                                    <p:set>
                                      <p:cBhvr>
                                        <p:cTn dur="1" fill="hold">
                                          <p:stCondLst>
                                            <p:cond delay="0"/>
                                          </p:stCondLst>
                                        </p:cTn>
                                        <p:tgtEl>
                                          <p:spTgt spid="253"/>
                                        </p:tgtEl>
                                        <p:attrNameLst>
                                          <p:attrName>style.visibility</p:attrName>
                                        </p:attrNameLst>
                                      </p:cBhvr>
                                      <p:to>
                                        <p:strVal val="visible"/>
                                      </p:to>
                                    </p:set>
                                    <p:animEffect filter="fade" transition="in">
                                      <p:cBhvr>
                                        <p:cTn dur="500"/>
                                        <p:tgtEl>
                                          <p:spTgt spid="253"/>
                                        </p:tgtEl>
                                      </p:cBhvr>
                                    </p:animEffect>
                                  </p:childTnLst>
                                </p:cTn>
                              </p:par>
                              <p:par>
                                <p:cTn fill="hold" nodeType="withEffect" presetClass="entr" presetID="10" presetSubtype="0">
                                  <p:stCondLst>
                                    <p:cond delay="4300"/>
                                  </p:stCondLst>
                                  <p:childTnLst>
                                    <p:set>
                                      <p:cBhvr>
                                        <p:cTn dur="1" fill="hold">
                                          <p:stCondLst>
                                            <p:cond delay="0"/>
                                          </p:stCondLst>
                                        </p:cTn>
                                        <p:tgtEl>
                                          <p:spTgt spid="254"/>
                                        </p:tgtEl>
                                        <p:attrNameLst>
                                          <p:attrName>style.visibility</p:attrName>
                                        </p:attrNameLst>
                                      </p:cBhvr>
                                      <p:to>
                                        <p:strVal val="visible"/>
                                      </p:to>
                                    </p:set>
                                    <p:animEffect filter="fade" transition="in">
                                      <p:cBhvr>
                                        <p:cTn dur="500"/>
                                        <p:tgtEl>
                                          <p:spTgt spid="254"/>
                                        </p:tgtEl>
                                      </p:cBhvr>
                                    </p:animEffect>
                                  </p:childTnLst>
                                </p:cTn>
                              </p:par>
                              <p:par>
                                <p:cTn fill="hold" nodeType="withEffect" presetClass="entr" presetID="10" presetSubtype="0">
                                  <p:stCondLst>
                                    <p:cond delay="430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265" name="Shape 265"/>
        <p:cNvGrpSpPr/>
        <p:nvPr/>
      </p:nvGrpSpPr>
      <p:grpSpPr>
        <a:xfrm>
          <a:off x="0" y="0"/>
          <a:ext cx="0" cy="0"/>
          <a:chOff x="0" y="0"/>
          <a:chExt cx="0" cy="0"/>
        </a:xfrm>
      </p:grpSpPr>
      <p:sp>
        <p:nvSpPr>
          <p:cNvPr id="266" name="Google Shape;266;p8"/>
          <p:cNvSpPr/>
          <p:nvPr/>
        </p:nvSpPr>
        <p:spPr>
          <a:xfrm rot="-6352672">
            <a:off x="-1288864" y="-852998"/>
            <a:ext cx="8723458" cy="8723458"/>
          </a:xfrm>
          <a:prstGeom prst="ellipse">
            <a:avLst/>
          </a:prstGeom>
          <a:noFill/>
          <a:ln cap="flat" cmpd="sng" w="25400">
            <a:solidFill>
              <a:srgbClr val="FF8F6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Google Shape;267;p8"/>
          <p:cNvSpPr/>
          <p:nvPr/>
        </p:nvSpPr>
        <p:spPr>
          <a:xfrm>
            <a:off x="6786167" y="1889548"/>
            <a:ext cx="5723421" cy="5723421"/>
          </a:xfrm>
          <a:prstGeom prst="ellipse">
            <a:avLst/>
          </a:prstGeom>
          <a:gradFill>
            <a:gsLst>
              <a:gs pos="0">
                <a:srgbClr val="EC354A"/>
              </a:gs>
              <a:gs pos="5000">
                <a:srgbClr val="EC354A"/>
              </a:gs>
              <a:gs pos="100000">
                <a:srgbClr val="FF8F68"/>
              </a:gs>
            </a:gsLst>
            <a:path path="circle">
              <a:fillToRect l="100%" t="100%"/>
            </a:path>
            <a:tileRect b="-100%" r="-100%"/>
          </a:gradFill>
          <a:ln>
            <a:noFill/>
          </a:ln>
          <a:effectLst>
            <a:outerShdw blurRad="381000" rotWithShape="0" algn="tl" dir="189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8"/>
          <p:cNvSpPr/>
          <p:nvPr/>
        </p:nvSpPr>
        <p:spPr>
          <a:xfrm rot="-3687122">
            <a:off x="6109316" y="181029"/>
            <a:ext cx="2697536" cy="2697536"/>
          </a:xfrm>
          <a:prstGeom prst="ellipse">
            <a:avLst/>
          </a:prstGeom>
          <a:noFill/>
          <a:ln cap="flat" cmpd="sng" w="25400">
            <a:solidFill>
              <a:srgbClr val="EC354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69" name="Google Shape;269;p8"/>
          <p:cNvPicPr preferRelativeResize="0"/>
          <p:nvPr/>
        </p:nvPicPr>
        <p:blipFill rotWithShape="1">
          <a:blip r:embed="rId3">
            <a:alphaModFix/>
          </a:blip>
          <a:srcRect b="0" l="0" r="0" t="0"/>
          <a:stretch/>
        </p:blipFill>
        <p:spPr>
          <a:xfrm>
            <a:off x="7353483" y="289960"/>
            <a:ext cx="6857783" cy="6223819"/>
          </a:xfrm>
          <a:prstGeom prst="rect">
            <a:avLst/>
          </a:prstGeom>
          <a:noFill/>
          <a:ln>
            <a:noFill/>
          </a:ln>
        </p:spPr>
      </p:pic>
      <p:sp>
        <p:nvSpPr>
          <p:cNvPr id="270" name="Google Shape;270;p8"/>
          <p:cNvSpPr txBox="1"/>
          <p:nvPr/>
        </p:nvSpPr>
        <p:spPr>
          <a:xfrm>
            <a:off x="1753644" y="3359340"/>
            <a:ext cx="4620987" cy="193802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2000">
                <a:solidFill>
                  <a:schemeClr val="lt1"/>
                </a:solidFill>
                <a:latin typeface="Quattrocento Sans"/>
                <a:ea typeface="Quattrocento Sans"/>
                <a:cs typeface="Quattrocento Sans"/>
                <a:sym typeface="Quattrocento Sans"/>
              </a:rPr>
              <a:t>2.1. GIỚI THIỆU CÁC PHƯƠNG PHÁP NHẬN DIỆN VÀ PHÂN LOẠI HÌNH ẢNH.</a:t>
            </a:r>
            <a:endParaRPr sz="2000">
              <a:solidFill>
                <a:schemeClr val="lt1"/>
              </a:solidFill>
              <a:latin typeface="Quattrocento Sans"/>
              <a:ea typeface="Quattrocento Sans"/>
              <a:cs typeface="Quattrocento Sans"/>
              <a:sym typeface="Quattrocento Sans"/>
            </a:endParaRPr>
          </a:p>
          <a:p>
            <a:pPr indent="0" lvl="0" marL="0" marR="0" rtl="0" algn="just">
              <a:lnSpc>
                <a:spcPct val="150000"/>
              </a:lnSpc>
              <a:spcBef>
                <a:spcPts val="0"/>
              </a:spcBef>
              <a:spcAft>
                <a:spcPts val="0"/>
              </a:spcAft>
              <a:buNone/>
            </a:pPr>
            <a:r>
              <a:rPr lang="en-US" sz="2000">
                <a:solidFill>
                  <a:schemeClr val="lt1"/>
                </a:solidFill>
                <a:latin typeface="Quattrocento Sans"/>
                <a:ea typeface="Quattrocento Sans"/>
                <a:cs typeface="Quattrocento Sans"/>
                <a:sym typeface="Quattrocento Sans"/>
              </a:rPr>
              <a:t>1.2. MỤC TIÊU ĐỀ TÀI .</a:t>
            </a:r>
            <a:endParaRPr sz="1600">
              <a:solidFill>
                <a:schemeClr val="lt1"/>
              </a:solidFill>
              <a:latin typeface="Quattrocento Sans"/>
              <a:ea typeface="Quattrocento Sans"/>
              <a:cs typeface="Quattrocento Sans"/>
              <a:sym typeface="Quattrocento Sans"/>
            </a:endParaRPr>
          </a:p>
          <a:p>
            <a:pPr indent="0" lvl="0" marL="0" marR="0" rtl="0" algn="just">
              <a:lnSpc>
                <a:spcPct val="150000"/>
              </a:lnSpc>
              <a:spcBef>
                <a:spcPts val="0"/>
              </a:spcBef>
              <a:spcAft>
                <a:spcPts val="0"/>
              </a:spcAft>
              <a:buNone/>
            </a:pPr>
            <a:r>
              <a:rPr lang="en-US" sz="2000">
                <a:solidFill>
                  <a:schemeClr val="lt1"/>
                </a:solidFill>
                <a:latin typeface="Quattrocento Sans"/>
                <a:ea typeface="Quattrocento Sans"/>
                <a:cs typeface="Quattrocento Sans"/>
                <a:sym typeface="Quattrocento Sans"/>
              </a:rPr>
              <a:t>2.2. MÔ HÌNH GIẢI QUYẾT BÀI TOÁN.</a:t>
            </a:r>
            <a:endParaRPr sz="2000">
              <a:solidFill>
                <a:schemeClr val="lt1"/>
              </a:solidFill>
              <a:latin typeface="Quattrocento Sans"/>
              <a:ea typeface="Quattrocento Sans"/>
              <a:cs typeface="Quattrocento Sans"/>
              <a:sym typeface="Quattrocento Sans"/>
            </a:endParaRPr>
          </a:p>
        </p:txBody>
      </p:sp>
      <p:sp>
        <p:nvSpPr>
          <p:cNvPr id="271" name="Google Shape;271;p8"/>
          <p:cNvSpPr txBox="1"/>
          <p:nvPr/>
        </p:nvSpPr>
        <p:spPr>
          <a:xfrm>
            <a:off x="1753870" y="1605915"/>
            <a:ext cx="5036820" cy="17532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FF8F68"/>
                </a:solidFill>
                <a:latin typeface="Calibri"/>
                <a:ea typeface="Calibri"/>
                <a:cs typeface="Calibri"/>
                <a:sym typeface="Calibri"/>
              </a:rPr>
              <a:t>PHƯƠNG PHÁP NHẬN DIỆN VÀ</a:t>
            </a:r>
            <a:endParaRPr b="1" sz="3600">
              <a:solidFill>
                <a:srgbClr val="FF8F68"/>
              </a:solidFill>
              <a:latin typeface="Calibri"/>
              <a:ea typeface="Calibri"/>
              <a:cs typeface="Calibri"/>
              <a:sym typeface="Calibri"/>
            </a:endParaRPr>
          </a:p>
          <a:p>
            <a:pPr indent="0" lvl="0" marL="0" marR="0" rtl="0" algn="l">
              <a:spcBef>
                <a:spcPts val="0"/>
              </a:spcBef>
              <a:spcAft>
                <a:spcPts val="0"/>
              </a:spcAft>
              <a:buNone/>
            </a:pPr>
            <a:r>
              <a:rPr b="1" lang="en-US" sz="3600">
                <a:solidFill>
                  <a:srgbClr val="FF8F68"/>
                </a:solidFill>
                <a:latin typeface="Calibri"/>
                <a:ea typeface="Calibri"/>
                <a:cs typeface="Calibri"/>
                <a:sym typeface="Calibri"/>
              </a:rPr>
              <a:t>PHÂN LOẠI ẢNH</a:t>
            </a:r>
            <a:endParaRPr b="1" sz="3600">
              <a:solidFill>
                <a:srgbClr val="FF8F68"/>
              </a:solidFill>
              <a:latin typeface="Calibri"/>
              <a:ea typeface="Calibri"/>
              <a:cs typeface="Calibri"/>
              <a:sym typeface="Calibri"/>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750"/>
                                        <p:tgtEl>
                                          <p:spTgt spid="269"/>
                                        </p:tgtEl>
                                      </p:cBhvr>
                                    </p:animEffect>
                                  </p:childTnLst>
                                </p:cTn>
                              </p:par>
                              <p:par>
                                <p:cTn fill="hold" nodeType="withEffect" presetClass="entr" presetID="2" presetSubtype="2">
                                  <p:stCondLst>
                                    <p:cond delay="0"/>
                                  </p:stCondLst>
                                  <p:childTnLst>
                                    <p:set>
                                      <p:cBhvr>
                                        <p:cTn dur="1" fill="hold">
                                          <p:stCondLst>
                                            <p:cond delay="0"/>
                                          </p:stCondLst>
                                        </p:cTn>
                                        <p:tgtEl>
                                          <p:spTgt spid="269"/>
                                        </p:tgtEl>
                                        <p:attrNameLst>
                                          <p:attrName>style.visibility</p:attrName>
                                        </p:attrNameLst>
                                      </p:cBhvr>
                                      <p:to>
                                        <p:strVal val="visible"/>
                                      </p:to>
                                    </p:set>
                                    <p:anim calcmode="lin" valueType="num">
                                      <p:cBhvr additive="base">
                                        <p:cTn dur="500"/>
                                        <p:tgtEl>
                                          <p:spTgt spid="26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750"/>
                                        <p:tgtEl>
                                          <p:spTgt spid="266"/>
                                        </p:tgtEl>
                                      </p:cBhvr>
                                    </p:animEffect>
                                  </p:childTnLst>
                                </p:cTn>
                              </p:par>
                              <p:par>
                                <p:cTn fill="hold" nodeType="withEffect" presetClass="emph" presetID="8" presetSubtype="0">
                                  <p:stCondLst>
                                    <p:cond delay="250"/>
                                  </p:stCondLst>
                                  <p:childTnLst>
                                    <p:animRot by="-21600000">
                                      <p:cBhvr>
                                        <p:cTn dur="1000" fill="hold"/>
                                        <p:tgtEl>
                                          <p:spTgt spid="266"/>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750"/>
                                        <p:tgtEl>
                                          <p:spTgt spid="268"/>
                                        </p:tgtEl>
                                      </p:cBhvr>
                                    </p:animEffect>
                                  </p:childTnLst>
                                </p:cTn>
                              </p:par>
                              <p:par>
                                <p:cTn fill="hold" nodeType="withEffect" presetClass="emph" presetID="8" presetSubtype="0">
                                  <p:stCondLst>
                                    <p:cond delay="250"/>
                                  </p:stCondLst>
                                  <p:childTnLst>
                                    <p:animRot by="-21600000">
                                      <p:cBhvr>
                                        <p:cTn dur="1000" fill="hold"/>
                                        <p:tgtEl>
                                          <p:spTgt spid="268"/>
                                        </p:tgtEl>
                                        <p:attrNameLst>
                                          <p:attrName>r</p:attrName>
                                        </p:attrNameLst>
                                      </p:cBhvr>
                                    </p:animRo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500"/>
                                        <p:tgtEl>
                                          <p:spTgt spid="271"/>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25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276" name="Shape 276"/>
        <p:cNvGrpSpPr/>
        <p:nvPr/>
      </p:nvGrpSpPr>
      <p:grpSpPr>
        <a:xfrm>
          <a:off x="0" y="0"/>
          <a:ext cx="0" cy="0"/>
          <a:chOff x="0" y="0"/>
          <a:chExt cx="0" cy="0"/>
        </a:xfrm>
      </p:grpSpPr>
      <p:cxnSp>
        <p:nvCxnSpPr>
          <p:cNvPr id="277" name="Google Shape;277;p9"/>
          <p:cNvCxnSpPr>
            <a:endCxn id="278" idx="2"/>
          </p:cNvCxnSpPr>
          <p:nvPr/>
        </p:nvCxnSpPr>
        <p:spPr>
          <a:xfrm flipH="1">
            <a:off x="1035700" y="1751330"/>
            <a:ext cx="5700" cy="4134000"/>
          </a:xfrm>
          <a:prstGeom prst="straightConnector1">
            <a:avLst/>
          </a:prstGeom>
          <a:solidFill>
            <a:schemeClr val="accent1"/>
          </a:solidFill>
          <a:ln cap="flat" cmpd="sng" w="12700">
            <a:solidFill>
              <a:schemeClr val="lt1"/>
            </a:solidFill>
            <a:prstDash val="dash"/>
            <a:miter lim="400000"/>
            <a:headEnd len="sm" w="sm" type="none"/>
            <a:tailEnd len="sm" w="sm" type="none"/>
          </a:ln>
        </p:spPr>
      </p:cxnSp>
      <p:cxnSp>
        <p:nvCxnSpPr>
          <p:cNvPr id="279" name="Google Shape;279;p9"/>
          <p:cNvCxnSpPr/>
          <p:nvPr/>
        </p:nvCxnSpPr>
        <p:spPr>
          <a:xfrm flipH="1">
            <a:off x="1023620" y="5818505"/>
            <a:ext cx="14605" cy="532765"/>
          </a:xfrm>
          <a:prstGeom prst="straightConnector1">
            <a:avLst/>
          </a:prstGeom>
          <a:solidFill>
            <a:schemeClr val="accent1"/>
          </a:solidFill>
          <a:ln cap="flat" cmpd="sng" w="12700">
            <a:solidFill>
              <a:schemeClr val="lt1"/>
            </a:solidFill>
            <a:prstDash val="dash"/>
            <a:miter lim="400000"/>
            <a:headEnd len="sm" w="sm" type="none"/>
            <a:tailEnd len="sm" w="sm" type="none"/>
          </a:ln>
        </p:spPr>
      </p:cxnSp>
      <p:cxnSp>
        <p:nvCxnSpPr>
          <p:cNvPr id="280" name="Google Shape;280;p9"/>
          <p:cNvCxnSpPr>
            <a:stCxn id="281" idx="6"/>
            <a:endCxn id="282" idx="2"/>
          </p:cNvCxnSpPr>
          <p:nvPr/>
        </p:nvCxnSpPr>
        <p:spPr>
          <a:xfrm>
            <a:off x="4598988" y="1741805"/>
            <a:ext cx="0" cy="4130100"/>
          </a:xfrm>
          <a:prstGeom prst="straightConnector1">
            <a:avLst/>
          </a:prstGeom>
          <a:solidFill>
            <a:schemeClr val="accent1"/>
          </a:solidFill>
          <a:ln cap="flat" cmpd="sng" w="12700">
            <a:solidFill>
              <a:schemeClr val="lt1"/>
            </a:solidFill>
            <a:prstDash val="dash"/>
            <a:miter lim="400000"/>
            <a:headEnd len="sm" w="sm" type="none"/>
            <a:tailEnd len="sm" w="sm" type="none"/>
          </a:ln>
        </p:spPr>
      </p:cxnSp>
      <p:cxnSp>
        <p:nvCxnSpPr>
          <p:cNvPr id="283" name="Google Shape;283;p9"/>
          <p:cNvCxnSpPr/>
          <p:nvPr/>
        </p:nvCxnSpPr>
        <p:spPr>
          <a:xfrm flipH="1">
            <a:off x="4580890" y="5848350"/>
            <a:ext cx="4445" cy="502920"/>
          </a:xfrm>
          <a:prstGeom prst="straightConnector1">
            <a:avLst/>
          </a:prstGeom>
          <a:solidFill>
            <a:schemeClr val="accent1"/>
          </a:solidFill>
          <a:ln cap="flat" cmpd="sng" w="12700">
            <a:solidFill>
              <a:schemeClr val="lt1"/>
            </a:solidFill>
            <a:prstDash val="dash"/>
            <a:miter lim="400000"/>
            <a:headEnd len="sm" w="sm" type="none"/>
            <a:tailEnd len="sm" w="sm" type="none"/>
          </a:ln>
        </p:spPr>
      </p:cxnSp>
      <p:cxnSp>
        <p:nvCxnSpPr>
          <p:cNvPr id="284" name="Google Shape;284;p9"/>
          <p:cNvCxnSpPr>
            <a:stCxn id="285" idx="6"/>
            <a:endCxn id="286" idx="0"/>
          </p:cNvCxnSpPr>
          <p:nvPr/>
        </p:nvCxnSpPr>
        <p:spPr>
          <a:xfrm>
            <a:off x="8166585" y="1742679"/>
            <a:ext cx="94500" cy="3995400"/>
          </a:xfrm>
          <a:prstGeom prst="straightConnector1">
            <a:avLst/>
          </a:prstGeom>
          <a:solidFill>
            <a:schemeClr val="accent1"/>
          </a:solidFill>
          <a:ln cap="flat" cmpd="sng" w="12700">
            <a:solidFill>
              <a:schemeClr val="lt1"/>
            </a:solidFill>
            <a:prstDash val="dash"/>
            <a:miter lim="400000"/>
            <a:headEnd len="sm" w="sm" type="none"/>
            <a:tailEnd len="sm" w="sm" type="none"/>
          </a:ln>
        </p:spPr>
      </p:cxnSp>
      <p:cxnSp>
        <p:nvCxnSpPr>
          <p:cNvPr id="287" name="Google Shape;287;p9"/>
          <p:cNvCxnSpPr/>
          <p:nvPr/>
        </p:nvCxnSpPr>
        <p:spPr>
          <a:xfrm>
            <a:off x="8251190" y="5781040"/>
            <a:ext cx="19050" cy="614045"/>
          </a:xfrm>
          <a:prstGeom prst="straightConnector1">
            <a:avLst/>
          </a:prstGeom>
          <a:solidFill>
            <a:schemeClr val="accent1"/>
          </a:solidFill>
          <a:ln cap="flat" cmpd="sng" w="12700">
            <a:solidFill>
              <a:schemeClr val="lt1"/>
            </a:solidFill>
            <a:prstDash val="dash"/>
            <a:miter lim="400000"/>
            <a:headEnd len="sm" w="sm" type="none"/>
            <a:tailEnd len="sm" w="sm" type="none"/>
          </a:ln>
        </p:spPr>
      </p:cxnSp>
      <p:sp>
        <p:nvSpPr>
          <p:cNvPr id="288" name="Google Shape;288;p9"/>
          <p:cNvSpPr/>
          <p:nvPr/>
        </p:nvSpPr>
        <p:spPr>
          <a:xfrm>
            <a:off x="934085" y="5709285"/>
            <a:ext cx="10365740" cy="200660"/>
          </a:xfrm>
          <a:custGeom>
            <a:rect b="b" l="l" r="r" t="t"/>
            <a:pathLst>
              <a:path extrusionOk="0" h="185404" w="10742792">
                <a:moveTo>
                  <a:pt x="0" y="92701"/>
                </a:moveTo>
                <a:lnTo>
                  <a:pt x="0" y="92702"/>
                </a:lnTo>
                <a:lnTo>
                  <a:pt x="0" y="92702"/>
                </a:lnTo>
                <a:close/>
                <a:moveTo>
                  <a:pt x="92702" y="0"/>
                </a:moveTo>
                <a:lnTo>
                  <a:pt x="10650090" y="0"/>
                </a:lnTo>
                <a:cubicBezTo>
                  <a:pt x="10701288" y="0"/>
                  <a:pt x="10742792" y="41504"/>
                  <a:pt x="10742792" y="92702"/>
                </a:cubicBezTo>
                <a:lnTo>
                  <a:pt x="10742791" y="92702"/>
                </a:lnTo>
                <a:cubicBezTo>
                  <a:pt x="10742791" y="143900"/>
                  <a:pt x="10701287" y="185404"/>
                  <a:pt x="10650089" y="185404"/>
                </a:cubicBezTo>
                <a:lnTo>
                  <a:pt x="92702" y="185403"/>
                </a:lnTo>
                <a:cubicBezTo>
                  <a:pt x="54304" y="185403"/>
                  <a:pt x="21358" y="162057"/>
                  <a:pt x="7285" y="128785"/>
                </a:cubicBezTo>
                <a:lnTo>
                  <a:pt x="0" y="92702"/>
                </a:lnTo>
                <a:lnTo>
                  <a:pt x="7285" y="56618"/>
                </a:lnTo>
                <a:cubicBezTo>
                  <a:pt x="21358" y="23346"/>
                  <a:pt x="54304" y="0"/>
                  <a:pt x="92702" y="0"/>
                </a:cubicBezTo>
                <a:close/>
              </a:path>
            </a:pathLst>
          </a:custGeom>
          <a:solidFill>
            <a:srgbClr val="4458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 name="Google Shape;289;p9"/>
          <p:cNvSpPr/>
          <p:nvPr/>
        </p:nvSpPr>
        <p:spPr>
          <a:xfrm>
            <a:off x="951865" y="5712460"/>
            <a:ext cx="3632835" cy="197485"/>
          </a:xfrm>
          <a:custGeom>
            <a:rect b="b" l="l" r="r" t="t"/>
            <a:pathLst>
              <a:path extrusionOk="0" h="185404" w="4630190">
                <a:moveTo>
                  <a:pt x="0" y="92701"/>
                </a:moveTo>
                <a:lnTo>
                  <a:pt x="0" y="92702"/>
                </a:lnTo>
                <a:lnTo>
                  <a:pt x="0" y="92702"/>
                </a:lnTo>
                <a:close/>
                <a:moveTo>
                  <a:pt x="92702" y="0"/>
                </a:moveTo>
                <a:lnTo>
                  <a:pt x="4537488" y="0"/>
                </a:lnTo>
                <a:cubicBezTo>
                  <a:pt x="4588686" y="0"/>
                  <a:pt x="4630190" y="41504"/>
                  <a:pt x="4630190" y="92702"/>
                </a:cubicBezTo>
                <a:lnTo>
                  <a:pt x="4630189" y="92702"/>
                </a:lnTo>
                <a:cubicBezTo>
                  <a:pt x="4630189" y="143900"/>
                  <a:pt x="4588685" y="185404"/>
                  <a:pt x="4537487" y="185404"/>
                </a:cubicBezTo>
                <a:lnTo>
                  <a:pt x="92702" y="185403"/>
                </a:lnTo>
                <a:cubicBezTo>
                  <a:pt x="54304" y="185403"/>
                  <a:pt x="21358" y="162057"/>
                  <a:pt x="7285" y="128785"/>
                </a:cubicBezTo>
                <a:lnTo>
                  <a:pt x="0" y="92702"/>
                </a:lnTo>
                <a:lnTo>
                  <a:pt x="7285" y="56618"/>
                </a:lnTo>
                <a:cubicBezTo>
                  <a:pt x="21358" y="23346"/>
                  <a:pt x="54304" y="0"/>
                  <a:pt x="92702" y="0"/>
                </a:cubicBezTo>
                <a:close/>
              </a:path>
            </a:pathLst>
          </a:custGeom>
          <a:solidFill>
            <a:srgbClr val="F4B081"/>
          </a:solidFill>
          <a:ln>
            <a:noFill/>
          </a:ln>
          <a:effectLst>
            <a:outerShdw blurRad="127000" rotWithShape="0" algn="tl" dir="2700000" dist="508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 name="Google Shape;290;p9"/>
          <p:cNvSpPr/>
          <p:nvPr/>
        </p:nvSpPr>
        <p:spPr>
          <a:xfrm>
            <a:off x="4465955" y="5710555"/>
            <a:ext cx="3860165" cy="199390"/>
          </a:xfrm>
          <a:custGeom>
            <a:rect b="b" l="l" r="r" t="t"/>
            <a:pathLst>
              <a:path extrusionOk="0" h="185404" w="4630190">
                <a:moveTo>
                  <a:pt x="0" y="92701"/>
                </a:moveTo>
                <a:lnTo>
                  <a:pt x="0" y="92702"/>
                </a:lnTo>
                <a:lnTo>
                  <a:pt x="0" y="92702"/>
                </a:lnTo>
                <a:close/>
                <a:moveTo>
                  <a:pt x="92702" y="0"/>
                </a:moveTo>
                <a:lnTo>
                  <a:pt x="4537488" y="0"/>
                </a:lnTo>
                <a:cubicBezTo>
                  <a:pt x="4588686" y="0"/>
                  <a:pt x="4630190" y="41504"/>
                  <a:pt x="4630190" y="92702"/>
                </a:cubicBezTo>
                <a:lnTo>
                  <a:pt x="4630189" y="92702"/>
                </a:lnTo>
                <a:cubicBezTo>
                  <a:pt x="4630189" y="143900"/>
                  <a:pt x="4588685" y="185404"/>
                  <a:pt x="4537487" y="185404"/>
                </a:cubicBezTo>
                <a:lnTo>
                  <a:pt x="92702" y="185403"/>
                </a:lnTo>
                <a:cubicBezTo>
                  <a:pt x="54304" y="185403"/>
                  <a:pt x="21358" y="162057"/>
                  <a:pt x="7285" y="128785"/>
                </a:cubicBezTo>
                <a:lnTo>
                  <a:pt x="0" y="92702"/>
                </a:lnTo>
                <a:lnTo>
                  <a:pt x="7285" y="56618"/>
                </a:lnTo>
                <a:cubicBezTo>
                  <a:pt x="21358" y="23346"/>
                  <a:pt x="54304" y="0"/>
                  <a:pt x="92702" y="0"/>
                </a:cubicBezTo>
                <a:close/>
              </a:path>
            </a:pathLst>
          </a:custGeom>
          <a:solidFill>
            <a:srgbClr val="F4B081"/>
          </a:solidFill>
          <a:ln>
            <a:noFill/>
          </a:ln>
          <a:effectLst>
            <a:outerShdw blurRad="127000" rotWithShape="0" algn="tl" dir="2700000" dist="508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p9"/>
          <p:cNvSpPr/>
          <p:nvPr/>
        </p:nvSpPr>
        <p:spPr>
          <a:xfrm>
            <a:off x="968855" y="5752521"/>
            <a:ext cx="132492" cy="132492"/>
          </a:xfrm>
          <a:custGeom>
            <a:rect b="b" l="l" r="r" t="t"/>
            <a:pathLst>
              <a:path extrusionOk="0" h="132492" w="132492">
                <a:moveTo>
                  <a:pt x="66246" y="0"/>
                </a:moveTo>
                <a:cubicBezTo>
                  <a:pt x="102833" y="0"/>
                  <a:pt x="132492" y="29659"/>
                  <a:pt x="132492" y="66246"/>
                </a:cubicBezTo>
                <a:cubicBezTo>
                  <a:pt x="132492" y="102833"/>
                  <a:pt x="102833" y="132492"/>
                  <a:pt x="66246" y="132492"/>
                </a:cubicBezTo>
                <a:cubicBezTo>
                  <a:pt x="29659" y="132492"/>
                  <a:pt x="0" y="102833"/>
                  <a:pt x="0" y="66246"/>
                </a:cubicBezTo>
                <a:cubicBezTo>
                  <a:pt x="0" y="29659"/>
                  <a:pt x="29659" y="0"/>
                  <a:pt x="66246" y="0"/>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291" name="Google Shape;291;p9"/>
          <p:cNvGrpSpPr/>
          <p:nvPr/>
        </p:nvGrpSpPr>
        <p:grpSpPr>
          <a:xfrm>
            <a:off x="764655" y="6152430"/>
            <a:ext cx="1630049" cy="389514"/>
            <a:chOff x="797040" y="5561880"/>
            <a:chExt cx="1630049" cy="389514"/>
          </a:xfrm>
        </p:grpSpPr>
        <p:sp>
          <p:nvSpPr>
            <p:cNvPr id="292" name="Google Shape;292;p9"/>
            <p:cNvSpPr/>
            <p:nvPr/>
          </p:nvSpPr>
          <p:spPr>
            <a:xfrm>
              <a:off x="797040" y="5561880"/>
              <a:ext cx="1630049" cy="389514"/>
            </a:xfrm>
            <a:custGeom>
              <a:rect b="b" l="l" r="r" t="t"/>
              <a:pathLst>
                <a:path extrusionOk="0" h="389514" w="1630049">
                  <a:moveTo>
                    <a:pt x="0" y="194756"/>
                  </a:moveTo>
                  <a:lnTo>
                    <a:pt x="0" y="194757"/>
                  </a:lnTo>
                  <a:lnTo>
                    <a:pt x="0" y="194757"/>
                  </a:lnTo>
                  <a:close/>
                  <a:moveTo>
                    <a:pt x="194757" y="0"/>
                  </a:moveTo>
                  <a:lnTo>
                    <a:pt x="1435292" y="0"/>
                  </a:lnTo>
                  <a:cubicBezTo>
                    <a:pt x="1542853" y="0"/>
                    <a:pt x="1630049" y="87196"/>
                    <a:pt x="1630049" y="194757"/>
                  </a:cubicBezTo>
                  <a:lnTo>
                    <a:pt x="1630048" y="194757"/>
                  </a:lnTo>
                  <a:cubicBezTo>
                    <a:pt x="1630048" y="302318"/>
                    <a:pt x="1542852" y="389514"/>
                    <a:pt x="1435291" y="389514"/>
                  </a:cubicBezTo>
                  <a:lnTo>
                    <a:pt x="194757" y="389513"/>
                  </a:lnTo>
                  <a:cubicBezTo>
                    <a:pt x="114086" y="389513"/>
                    <a:pt x="44871" y="340466"/>
                    <a:pt x="15305" y="270564"/>
                  </a:cubicBezTo>
                  <a:lnTo>
                    <a:pt x="0" y="194757"/>
                  </a:lnTo>
                  <a:lnTo>
                    <a:pt x="15305" y="118949"/>
                  </a:lnTo>
                  <a:cubicBezTo>
                    <a:pt x="44871" y="49048"/>
                    <a:pt x="114086" y="0"/>
                    <a:pt x="194757" y="0"/>
                  </a:cubicBezTo>
                  <a:close/>
                </a:path>
              </a:pathLst>
            </a:custGeom>
            <a:gradFill>
              <a:gsLst>
                <a:gs pos="0">
                  <a:srgbClr val="FF8F68"/>
                </a:gs>
                <a:gs pos="100000">
                  <a:srgbClr val="EC354A"/>
                </a:gs>
              </a:gsLst>
              <a:lin ang="2700000" scaled="0"/>
            </a:gradFill>
            <a:ln>
              <a:noFill/>
            </a:ln>
            <a:effectLst>
              <a:outerShdw blurRad="127000" rotWithShape="0" algn="t" dir="2700000" dist="508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 name="Google Shape;293;p9"/>
            <p:cNvSpPr txBox="1"/>
            <p:nvPr/>
          </p:nvSpPr>
          <p:spPr>
            <a:xfrm>
              <a:off x="1216099" y="5606816"/>
              <a:ext cx="985340" cy="27559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1200">
                  <a:solidFill>
                    <a:schemeClr val="lt1"/>
                  </a:solidFill>
                  <a:latin typeface="Calibri"/>
                  <a:ea typeface="Calibri"/>
                  <a:cs typeface="Calibri"/>
                  <a:sym typeface="Calibri"/>
                </a:rPr>
                <a:t>1956</a:t>
              </a:r>
              <a:endParaRPr b="0" sz="1200">
                <a:solidFill>
                  <a:schemeClr val="lt1"/>
                </a:solidFill>
                <a:latin typeface="Calibri"/>
                <a:ea typeface="Calibri"/>
                <a:cs typeface="Calibri"/>
                <a:sym typeface="Calibri"/>
              </a:endParaRPr>
            </a:p>
          </p:txBody>
        </p:sp>
        <p:sp>
          <p:nvSpPr>
            <p:cNvPr id="294" name="Google Shape;294;p9"/>
            <p:cNvSpPr/>
            <p:nvPr/>
          </p:nvSpPr>
          <p:spPr>
            <a:xfrm>
              <a:off x="966277" y="5684326"/>
              <a:ext cx="132492" cy="132492"/>
            </a:xfrm>
            <a:custGeom>
              <a:rect b="b" l="l" r="r" t="t"/>
              <a:pathLst>
                <a:path extrusionOk="0" h="132492" w="132492">
                  <a:moveTo>
                    <a:pt x="66246" y="0"/>
                  </a:moveTo>
                  <a:cubicBezTo>
                    <a:pt x="102833" y="0"/>
                    <a:pt x="132492" y="29659"/>
                    <a:pt x="132492" y="66246"/>
                  </a:cubicBezTo>
                  <a:cubicBezTo>
                    <a:pt x="132492" y="102833"/>
                    <a:pt x="102833" y="132492"/>
                    <a:pt x="66246" y="132492"/>
                  </a:cubicBezTo>
                  <a:cubicBezTo>
                    <a:pt x="29659" y="132492"/>
                    <a:pt x="0" y="102833"/>
                    <a:pt x="0" y="66246"/>
                  </a:cubicBezTo>
                  <a:cubicBezTo>
                    <a:pt x="0" y="29659"/>
                    <a:pt x="29659" y="0"/>
                    <a:pt x="66246" y="0"/>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2" name="Google Shape;282;p9"/>
          <p:cNvSpPr/>
          <p:nvPr/>
        </p:nvSpPr>
        <p:spPr>
          <a:xfrm>
            <a:off x="4533090" y="5739965"/>
            <a:ext cx="132314" cy="132314"/>
          </a:xfrm>
          <a:custGeom>
            <a:rect b="b" l="l" r="r" t="t"/>
            <a:pathLst>
              <a:path extrusionOk="0" h="132314" w="132314">
                <a:moveTo>
                  <a:pt x="66157" y="0"/>
                </a:moveTo>
                <a:cubicBezTo>
                  <a:pt x="102695" y="0"/>
                  <a:pt x="132314" y="29619"/>
                  <a:pt x="132314" y="66157"/>
                </a:cubicBezTo>
                <a:cubicBezTo>
                  <a:pt x="132314" y="102695"/>
                  <a:pt x="102695" y="132314"/>
                  <a:pt x="66157" y="132314"/>
                </a:cubicBezTo>
                <a:cubicBezTo>
                  <a:pt x="29619" y="132314"/>
                  <a:pt x="0" y="102695"/>
                  <a:pt x="0" y="66157"/>
                </a:cubicBezTo>
                <a:cubicBezTo>
                  <a:pt x="0" y="29619"/>
                  <a:pt x="29619" y="0"/>
                  <a:pt x="66157" y="0"/>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295" name="Google Shape;295;p9"/>
          <p:cNvGrpSpPr/>
          <p:nvPr/>
        </p:nvGrpSpPr>
        <p:grpSpPr>
          <a:xfrm>
            <a:off x="4234934" y="6152458"/>
            <a:ext cx="1630246" cy="444316"/>
            <a:chOff x="3311644" y="5539683"/>
            <a:chExt cx="1630246" cy="444316"/>
          </a:xfrm>
        </p:grpSpPr>
        <p:sp>
          <p:nvSpPr>
            <p:cNvPr id="296" name="Google Shape;296;p9"/>
            <p:cNvSpPr/>
            <p:nvPr/>
          </p:nvSpPr>
          <p:spPr>
            <a:xfrm>
              <a:off x="3311644" y="5539683"/>
              <a:ext cx="1630246" cy="444316"/>
            </a:xfrm>
            <a:custGeom>
              <a:rect b="b" l="l" r="r" t="t"/>
              <a:pathLst>
                <a:path extrusionOk="0" h="444316" w="1630246">
                  <a:moveTo>
                    <a:pt x="0" y="222157"/>
                  </a:moveTo>
                  <a:lnTo>
                    <a:pt x="0" y="222158"/>
                  </a:lnTo>
                  <a:lnTo>
                    <a:pt x="0" y="222158"/>
                  </a:lnTo>
                  <a:close/>
                  <a:moveTo>
                    <a:pt x="222158" y="0"/>
                  </a:moveTo>
                  <a:lnTo>
                    <a:pt x="1408088" y="0"/>
                  </a:lnTo>
                  <a:cubicBezTo>
                    <a:pt x="1530782" y="0"/>
                    <a:pt x="1630246" y="99464"/>
                    <a:pt x="1630246" y="222158"/>
                  </a:cubicBezTo>
                  <a:lnTo>
                    <a:pt x="1630245" y="222158"/>
                  </a:lnTo>
                  <a:cubicBezTo>
                    <a:pt x="1630245" y="344852"/>
                    <a:pt x="1530781" y="444316"/>
                    <a:pt x="1408087" y="444316"/>
                  </a:cubicBezTo>
                  <a:lnTo>
                    <a:pt x="222158" y="444315"/>
                  </a:lnTo>
                  <a:cubicBezTo>
                    <a:pt x="130138" y="444315"/>
                    <a:pt x="51184" y="388367"/>
                    <a:pt x="17458" y="308631"/>
                  </a:cubicBezTo>
                  <a:lnTo>
                    <a:pt x="0" y="222158"/>
                  </a:lnTo>
                  <a:lnTo>
                    <a:pt x="17458" y="135685"/>
                  </a:lnTo>
                  <a:cubicBezTo>
                    <a:pt x="51184" y="55949"/>
                    <a:pt x="130138" y="0"/>
                    <a:pt x="222158" y="0"/>
                  </a:cubicBezTo>
                  <a:close/>
                </a:path>
              </a:pathLst>
            </a:custGeom>
            <a:gradFill>
              <a:gsLst>
                <a:gs pos="0">
                  <a:srgbClr val="FF8F68"/>
                </a:gs>
                <a:gs pos="100000">
                  <a:srgbClr val="EC354A"/>
                </a:gs>
              </a:gsLst>
              <a:lin ang="2700000" scaled="0"/>
            </a:gradFill>
            <a:ln>
              <a:noFill/>
            </a:ln>
            <a:effectLst>
              <a:outerShdw blurRad="127000" rotWithShape="0" algn="t" dir="2700000" dist="508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9"/>
            <p:cNvSpPr txBox="1"/>
            <p:nvPr/>
          </p:nvSpPr>
          <p:spPr>
            <a:xfrm>
              <a:off x="3676154" y="5618453"/>
              <a:ext cx="985460" cy="27559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1200">
                  <a:solidFill>
                    <a:schemeClr val="lt1"/>
                  </a:solidFill>
                  <a:latin typeface="Calibri"/>
                  <a:ea typeface="Calibri"/>
                  <a:cs typeface="Calibri"/>
                  <a:sym typeface="Calibri"/>
                </a:rPr>
                <a:t>1960</a:t>
              </a:r>
              <a:endParaRPr b="0" sz="1200">
                <a:solidFill>
                  <a:schemeClr val="lt1"/>
                </a:solidFill>
                <a:latin typeface="Calibri"/>
                <a:ea typeface="Calibri"/>
                <a:cs typeface="Calibri"/>
                <a:sym typeface="Calibri"/>
              </a:endParaRPr>
            </a:p>
          </p:txBody>
        </p:sp>
        <p:sp>
          <p:nvSpPr>
            <p:cNvPr id="298" name="Google Shape;298;p9"/>
            <p:cNvSpPr/>
            <p:nvPr/>
          </p:nvSpPr>
          <p:spPr>
            <a:xfrm>
              <a:off x="3593744" y="5684070"/>
              <a:ext cx="132314" cy="132314"/>
            </a:xfrm>
            <a:custGeom>
              <a:rect b="b" l="l" r="r" t="t"/>
              <a:pathLst>
                <a:path extrusionOk="0" h="132314" w="132314">
                  <a:moveTo>
                    <a:pt x="66157" y="0"/>
                  </a:moveTo>
                  <a:cubicBezTo>
                    <a:pt x="102695" y="0"/>
                    <a:pt x="132314" y="29619"/>
                    <a:pt x="132314" y="66157"/>
                  </a:cubicBezTo>
                  <a:cubicBezTo>
                    <a:pt x="132314" y="102695"/>
                    <a:pt x="102695" y="132314"/>
                    <a:pt x="66157" y="132314"/>
                  </a:cubicBezTo>
                  <a:cubicBezTo>
                    <a:pt x="29619" y="132314"/>
                    <a:pt x="0" y="102695"/>
                    <a:pt x="0" y="66157"/>
                  </a:cubicBezTo>
                  <a:cubicBezTo>
                    <a:pt x="0" y="29619"/>
                    <a:pt x="29619" y="0"/>
                    <a:pt x="66157" y="0"/>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6" name="Google Shape;286;p9"/>
          <p:cNvSpPr/>
          <p:nvPr/>
        </p:nvSpPr>
        <p:spPr>
          <a:xfrm>
            <a:off x="8194678" y="5738060"/>
            <a:ext cx="132314" cy="132314"/>
          </a:xfrm>
          <a:custGeom>
            <a:rect b="b" l="l" r="r" t="t"/>
            <a:pathLst>
              <a:path extrusionOk="0" h="132314" w="132314">
                <a:moveTo>
                  <a:pt x="66157" y="0"/>
                </a:moveTo>
                <a:cubicBezTo>
                  <a:pt x="102695" y="0"/>
                  <a:pt x="132314" y="29619"/>
                  <a:pt x="132314" y="66157"/>
                </a:cubicBezTo>
                <a:cubicBezTo>
                  <a:pt x="132314" y="102695"/>
                  <a:pt x="102695" y="132314"/>
                  <a:pt x="66157" y="132314"/>
                </a:cubicBezTo>
                <a:cubicBezTo>
                  <a:pt x="29619" y="132314"/>
                  <a:pt x="0" y="102695"/>
                  <a:pt x="0" y="66157"/>
                </a:cubicBezTo>
                <a:cubicBezTo>
                  <a:pt x="0" y="29619"/>
                  <a:pt x="29619" y="0"/>
                  <a:pt x="66157" y="0"/>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299" name="Google Shape;299;p9"/>
          <p:cNvGrpSpPr/>
          <p:nvPr/>
        </p:nvGrpSpPr>
        <p:grpSpPr>
          <a:xfrm>
            <a:off x="8021618" y="6163984"/>
            <a:ext cx="1629429" cy="389514"/>
            <a:chOff x="6208693" y="5562004"/>
            <a:chExt cx="1629429" cy="389514"/>
          </a:xfrm>
        </p:grpSpPr>
        <p:sp>
          <p:nvSpPr>
            <p:cNvPr id="300" name="Google Shape;300;p9"/>
            <p:cNvSpPr/>
            <p:nvPr/>
          </p:nvSpPr>
          <p:spPr>
            <a:xfrm>
              <a:off x="6208693" y="5562004"/>
              <a:ext cx="1629429" cy="389514"/>
            </a:xfrm>
            <a:custGeom>
              <a:rect b="b" l="l" r="r" t="t"/>
              <a:pathLst>
                <a:path extrusionOk="0" h="389514" w="1629429">
                  <a:moveTo>
                    <a:pt x="0" y="194756"/>
                  </a:moveTo>
                  <a:lnTo>
                    <a:pt x="0" y="194757"/>
                  </a:lnTo>
                  <a:lnTo>
                    <a:pt x="0" y="194757"/>
                  </a:lnTo>
                  <a:close/>
                  <a:moveTo>
                    <a:pt x="194757" y="0"/>
                  </a:moveTo>
                  <a:lnTo>
                    <a:pt x="1434672" y="0"/>
                  </a:lnTo>
                  <a:cubicBezTo>
                    <a:pt x="1542233" y="0"/>
                    <a:pt x="1629429" y="87196"/>
                    <a:pt x="1629429" y="194757"/>
                  </a:cubicBezTo>
                  <a:lnTo>
                    <a:pt x="1629428" y="194757"/>
                  </a:lnTo>
                  <a:cubicBezTo>
                    <a:pt x="1629428" y="302318"/>
                    <a:pt x="1542232" y="389514"/>
                    <a:pt x="1434671" y="389514"/>
                  </a:cubicBezTo>
                  <a:lnTo>
                    <a:pt x="194757" y="389513"/>
                  </a:lnTo>
                  <a:cubicBezTo>
                    <a:pt x="114087" y="389513"/>
                    <a:pt x="44871" y="340466"/>
                    <a:pt x="15305" y="270564"/>
                  </a:cubicBezTo>
                  <a:lnTo>
                    <a:pt x="0" y="194757"/>
                  </a:lnTo>
                  <a:lnTo>
                    <a:pt x="15305" y="118949"/>
                  </a:lnTo>
                  <a:cubicBezTo>
                    <a:pt x="44871" y="49048"/>
                    <a:pt x="114087" y="0"/>
                    <a:pt x="194757" y="0"/>
                  </a:cubicBezTo>
                  <a:close/>
                </a:path>
              </a:pathLst>
            </a:custGeom>
            <a:gradFill>
              <a:gsLst>
                <a:gs pos="0">
                  <a:srgbClr val="FF8F68"/>
                </a:gs>
                <a:gs pos="100000">
                  <a:srgbClr val="EC354A"/>
                </a:gs>
              </a:gsLst>
              <a:lin ang="2700000" scaled="0"/>
            </a:gradFill>
            <a:ln>
              <a:noFill/>
            </a:ln>
            <a:effectLst>
              <a:outerShdw blurRad="127000" rotWithShape="0" algn="t" dir="2700000" dist="508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 name="Google Shape;301;p9"/>
            <p:cNvSpPr txBox="1"/>
            <p:nvPr/>
          </p:nvSpPr>
          <p:spPr>
            <a:xfrm>
              <a:off x="6627563" y="5607023"/>
              <a:ext cx="984966" cy="27559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1200">
                  <a:solidFill>
                    <a:schemeClr val="lt1"/>
                  </a:solidFill>
                  <a:latin typeface="Calibri"/>
                  <a:ea typeface="Calibri"/>
                  <a:cs typeface="Calibri"/>
                  <a:sym typeface="Calibri"/>
                </a:rPr>
                <a:t>1990</a:t>
              </a:r>
              <a:endParaRPr b="0" sz="1200">
                <a:solidFill>
                  <a:schemeClr val="lt1"/>
                </a:solidFill>
                <a:latin typeface="Calibri"/>
                <a:ea typeface="Calibri"/>
                <a:cs typeface="Calibri"/>
                <a:sym typeface="Calibri"/>
              </a:endParaRPr>
            </a:p>
          </p:txBody>
        </p:sp>
        <p:sp>
          <p:nvSpPr>
            <p:cNvPr id="302" name="Google Shape;302;p9"/>
            <p:cNvSpPr/>
            <p:nvPr/>
          </p:nvSpPr>
          <p:spPr>
            <a:xfrm>
              <a:off x="6377761" y="5684070"/>
              <a:ext cx="132314" cy="132314"/>
            </a:xfrm>
            <a:custGeom>
              <a:rect b="b" l="l" r="r" t="t"/>
              <a:pathLst>
                <a:path extrusionOk="0" h="132314" w="132314">
                  <a:moveTo>
                    <a:pt x="66157" y="0"/>
                  </a:moveTo>
                  <a:cubicBezTo>
                    <a:pt x="102695" y="0"/>
                    <a:pt x="132314" y="29619"/>
                    <a:pt x="132314" y="66157"/>
                  </a:cubicBezTo>
                  <a:cubicBezTo>
                    <a:pt x="132314" y="102695"/>
                    <a:pt x="102695" y="132314"/>
                    <a:pt x="66157" y="132314"/>
                  </a:cubicBezTo>
                  <a:cubicBezTo>
                    <a:pt x="29619" y="132314"/>
                    <a:pt x="0" y="102695"/>
                    <a:pt x="0" y="66157"/>
                  </a:cubicBezTo>
                  <a:cubicBezTo>
                    <a:pt x="0" y="29619"/>
                    <a:pt x="29619" y="0"/>
                    <a:pt x="66157" y="0"/>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1" name="Google Shape;281;p9"/>
          <p:cNvSpPr/>
          <p:nvPr/>
        </p:nvSpPr>
        <p:spPr>
          <a:xfrm rot="5400000">
            <a:off x="4233545" y="1012190"/>
            <a:ext cx="730885" cy="728345"/>
          </a:xfrm>
          <a:prstGeom prst="ellipse">
            <a:avLst/>
          </a:prstGeom>
          <a:gradFill>
            <a:gsLst>
              <a:gs pos="0">
                <a:srgbClr val="FF8F68"/>
              </a:gs>
              <a:gs pos="97000">
                <a:srgbClr val="EC354A"/>
              </a:gs>
              <a:gs pos="100000">
                <a:srgbClr val="EC354A"/>
              </a:gs>
            </a:gsLst>
            <a:path path="circle">
              <a:fillToRect b="50%" l="50%" r="50%" t="50%"/>
            </a:path>
            <a:tileRect/>
          </a:gradFill>
          <a:ln>
            <a:noFill/>
          </a:ln>
          <a:effectLst>
            <a:outerShdw blurRad="127000" rotWithShape="0" algn="tl" dir="2700000" dist="508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03" name="Google Shape;303;p9"/>
          <p:cNvGrpSpPr/>
          <p:nvPr/>
        </p:nvGrpSpPr>
        <p:grpSpPr>
          <a:xfrm>
            <a:off x="7802312" y="1015479"/>
            <a:ext cx="728546" cy="727200"/>
            <a:chOff x="6087812" y="1786369"/>
            <a:chExt cx="728546" cy="727200"/>
          </a:xfrm>
        </p:grpSpPr>
        <p:sp>
          <p:nvSpPr>
            <p:cNvPr id="285" name="Google Shape;285;p9"/>
            <p:cNvSpPr/>
            <p:nvPr/>
          </p:nvSpPr>
          <p:spPr>
            <a:xfrm rot="5400000">
              <a:off x="6088485" y="1785696"/>
              <a:ext cx="727200" cy="728546"/>
            </a:xfrm>
            <a:prstGeom prst="ellipse">
              <a:avLst/>
            </a:prstGeom>
            <a:gradFill>
              <a:gsLst>
                <a:gs pos="0">
                  <a:srgbClr val="FF8F68"/>
                </a:gs>
                <a:gs pos="97000">
                  <a:srgbClr val="EC354A"/>
                </a:gs>
                <a:gs pos="100000">
                  <a:srgbClr val="EC354A"/>
                </a:gs>
              </a:gsLst>
              <a:path path="circle">
                <a:fillToRect b="50%" l="50%" r="50%" t="50%"/>
              </a:path>
              <a:tileRect/>
            </a:gradFill>
            <a:ln>
              <a:noFill/>
            </a:ln>
            <a:effectLst>
              <a:outerShdw blurRad="127000" rotWithShape="0" algn="tl" dir="2700000" dist="508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 name="Google Shape;304;p9"/>
            <p:cNvSpPr/>
            <p:nvPr/>
          </p:nvSpPr>
          <p:spPr>
            <a:xfrm>
              <a:off x="6312421" y="2010305"/>
              <a:ext cx="279328" cy="279328"/>
            </a:xfrm>
            <a:custGeom>
              <a:rect b="b" l="l" r="r" t="t"/>
              <a:pathLst>
                <a:path extrusionOk="0" h="21600" w="2160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chemeClr val="lt1"/>
            </a:solidFill>
            <a:ln>
              <a:noFill/>
            </a:ln>
          </p:spPr>
          <p:txBody>
            <a:bodyPr anchorCtr="0" anchor="ctr" bIns="19025" lIns="19025" spcFirstLastPara="1" rIns="19025" wrap="square" tIns="19025">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sp>
        <p:nvSpPr>
          <p:cNvPr id="305" name="Google Shape;305;p9"/>
          <p:cNvSpPr/>
          <p:nvPr/>
        </p:nvSpPr>
        <p:spPr>
          <a:xfrm rot="5400000">
            <a:off x="672465" y="1012825"/>
            <a:ext cx="730885" cy="728980"/>
          </a:xfrm>
          <a:prstGeom prst="ellipse">
            <a:avLst/>
          </a:prstGeom>
          <a:gradFill>
            <a:gsLst>
              <a:gs pos="0">
                <a:srgbClr val="FF8F68"/>
              </a:gs>
              <a:gs pos="97000">
                <a:srgbClr val="EC354A"/>
              </a:gs>
              <a:gs pos="100000">
                <a:srgbClr val="EC354A"/>
              </a:gs>
            </a:gsLst>
            <a:path path="circle">
              <a:fillToRect b="50%" l="50%" r="50%" t="50%"/>
            </a:path>
            <a:tileRect/>
          </a:gradFill>
          <a:ln>
            <a:noFill/>
          </a:ln>
          <a:effectLst>
            <a:outerShdw blurRad="127000" rotWithShape="0" algn="tl" dir="2700000" dist="508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06" name="Google Shape;306;p9"/>
          <p:cNvGrpSpPr/>
          <p:nvPr/>
        </p:nvGrpSpPr>
        <p:grpSpPr>
          <a:xfrm>
            <a:off x="386556" y="248321"/>
            <a:ext cx="9806713" cy="565512"/>
            <a:chOff x="329406" y="248321"/>
            <a:chExt cx="9806713" cy="565512"/>
          </a:xfrm>
        </p:grpSpPr>
        <p:sp>
          <p:nvSpPr>
            <p:cNvPr descr="e7d195523061f1c074694c8bbf98be7b1e4b015d796375963FD28840057458461C7CA0DAD340D15583DEDFC2E3241C4F392EF3A8B4D067B40CF4F149DD7E51F346B0CAB1BCCF6DB2480C67273C6C9E4C33AF3046B1F7F7F0B2A51923447FF2D765CC750011ADC7600C66A8DE278F4F3BF652A6F92B038DDCE276C32D205890E810956E7BBEF46205" id="307" name="Google Shape;307;p9"/>
            <p:cNvSpPr txBox="1"/>
            <p:nvPr/>
          </p:nvSpPr>
          <p:spPr>
            <a:xfrm>
              <a:off x="966719" y="307983"/>
              <a:ext cx="9169400" cy="445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rgbClr val="FF8F68"/>
                  </a:solidFill>
                  <a:latin typeface="Calibri"/>
                  <a:ea typeface="Calibri"/>
                  <a:cs typeface="Calibri"/>
                  <a:sym typeface="Calibri"/>
                </a:rPr>
                <a:t>2.1. GIỚI THIỆU CÁC PHƯƠNG PHÁP NHẬN DIỆN VÀ PHÂN LOẠI HÌNH ẢNH</a:t>
              </a:r>
              <a:endParaRPr sz="1400">
                <a:solidFill>
                  <a:schemeClr val="lt1"/>
                </a:solidFill>
                <a:latin typeface="Calibri"/>
                <a:ea typeface="Calibri"/>
                <a:cs typeface="Calibri"/>
                <a:sym typeface="Calibri"/>
              </a:endParaRPr>
            </a:p>
          </p:txBody>
        </p:sp>
        <p:grpSp>
          <p:nvGrpSpPr>
            <p:cNvPr id="308" name="Google Shape;308;p9"/>
            <p:cNvGrpSpPr/>
            <p:nvPr/>
          </p:nvGrpSpPr>
          <p:grpSpPr>
            <a:xfrm>
              <a:off x="329406" y="248321"/>
              <a:ext cx="565512" cy="565512"/>
              <a:chOff x="329406" y="248321"/>
              <a:chExt cx="565512" cy="565512"/>
            </a:xfrm>
          </p:grpSpPr>
          <p:sp>
            <p:nvSpPr>
              <p:cNvPr id="309" name="Google Shape;309;p9"/>
              <p:cNvSpPr/>
              <p:nvPr/>
            </p:nvSpPr>
            <p:spPr>
              <a:xfrm>
                <a:off x="329406" y="248321"/>
                <a:ext cx="565512" cy="565512"/>
              </a:xfrm>
              <a:prstGeom prst="ellipse">
                <a:avLst/>
              </a:prstGeom>
              <a:gradFill>
                <a:gsLst>
                  <a:gs pos="0">
                    <a:srgbClr val="FF8F68"/>
                  </a:gs>
                  <a:gs pos="97000">
                    <a:srgbClr val="EC354A"/>
                  </a:gs>
                  <a:gs pos="100000">
                    <a:srgbClr val="EC354A"/>
                  </a:gs>
                </a:gsLst>
                <a:path path="circle">
                  <a:fillToRect b="50%" l="50%" r="50%" t="50%"/>
                </a:path>
                <a:tileRect/>
              </a:gradFill>
              <a:ln>
                <a:noFill/>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 name="Google Shape;310;p9"/>
              <p:cNvSpPr/>
              <p:nvPr/>
            </p:nvSpPr>
            <p:spPr>
              <a:xfrm flipH="1" rot="10800000">
                <a:off x="463111" y="397651"/>
                <a:ext cx="298104" cy="266852"/>
              </a:xfrm>
              <a:custGeom>
                <a:rect b="b" l="l" r="r" t="t"/>
                <a:pathLst>
                  <a:path extrusionOk="0" h="111" w="124">
                    <a:moveTo>
                      <a:pt x="124" y="15"/>
                    </a:moveTo>
                    <a:lnTo>
                      <a:pt x="0" y="15"/>
                    </a:lnTo>
                    <a:lnTo>
                      <a:pt x="0" y="0"/>
                    </a:lnTo>
                    <a:lnTo>
                      <a:pt x="124" y="0"/>
                    </a:lnTo>
                    <a:lnTo>
                      <a:pt x="124" y="15"/>
                    </a:lnTo>
                    <a:close/>
                    <a:moveTo>
                      <a:pt x="92" y="47"/>
                    </a:moveTo>
                    <a:lnTo>
                      <a:pt x="0" y="47"/>
                    </a:lnTo>
                    <a:lnTo>
                      <a:pt x="0" y="32"/>
                    </a:lnTo>
                    <a:lnTo>
                      <a:pt x="92" y="32"/>
                    </a:lnTo>
                    <a:lnTo>
                      <a:pt x="92" y="47"/>
                    </a:lnTo>
                    <a:close/>
                    <a:moveTo>
                      <a:pt x="124" y="79"/>
                    </a:moveTo>
                    <a:lnTo>
                      <a:pt x="0" y="79"/>
                    </a:lnTo>
                    <a:lnTo>
                      <a:pt x="0" y="64"/>
                    </a:lnTo>
                    <a:lnTo>
                      <a:pt x="124" y="64"/>
                    </a:lnTo>
                    <a:lnTo>
                      <a:pt x="124" y="79"/>
                    </a:lnTo>
                    <a:close/>
                    <a:moveTo>
                      <a:pt x="92" y="111"/>
                    </a:moveTo>
                    <a:lnTo>
                      <a:pt x="0" y="111"/>
                    </a:lnTo>
                    <a:lnTo>
                      <a:pt x="0" y="96"/>
                    </a:lnTo>
                    <a:lnTo>
                      <a:pt x="92" y="96"/>
                    </a:lnTo>
                    <a:lnTo>
                      <a:pt x="92" y="1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311" name="Google Shape;311;p9"/>
          <p:cNvSpPr/>
          <p:nvPr/>
        </p:nvSpPr>
        <p:spPr>
          <a:xfrm>
            <a:off x="4773295" y="1018540"/>
            <a:ext cx="3326130" cy="4292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b="0" sz="600">
              <a:solidFill>
                <a:schemeClr val="lt1"/>
              </a:solidFill>
              <a:latin typeface="Calibri"/>
              <a:ea typeface="Calibri"/>
              <a:cs typeface="Calibri"/>
              <a:sym typeface="Calibri"/>
            </a:endParaRPr>
          </a:p>
          <a:p>
            <a:pPr indent="-342900" lvl="0" marL="342900" marR="0" rtl="0" algn="l">
              <a:lnSpc>
                <a:spcPct val="150000"/>
              </a:lnSpc>
              <a:spcBef>
                <a:spcPts val="0"/>
              </a:spcBef>
              <a:spcAft>
                <a:spcPts val="0"/>
              </a:spcAft>
              <a:buClr>
                <a:srgbClr val="EC354A"/>
              </a:buClr>
              <a:buSzPts val="1600"/>
              <a:buFont typeface="Noto Sans Symbols"/>
              <a:buChar char="◆"/>
            </a:pPr>
            <a:r>
              <a:rPr b="0" lang="en-US" sz="1600">
                <a:solidFill>
                  <a:schemeClr val="lt1"/>
                </a:solidFill>
                <a:latin typeface="Calibri"/>
                <a:ea typeface="Calibri"/>
                <a:cs typeface="Calibri"/>
                <a:sym typeface="Calibri"/>
              </a:rPr>
              <a:t>Xuất hiện tiếp theo là :  </a:t>
            </a:r>
            <a:endParaRPr b="0" sz="1600">
              <a:solidFill>
                <a:schemeClr val="lt1"/>
              </a:solidFill>
              <a:latin typeface="Calibri"/>
              <a:ea typeface="Calibri"/>
              <a:cs typeface="Calibri"/>
              <a:sym typeface="Calibri"/>
            </a:endParaRPr>
          </a:p>
          <a:p>
            <a:pPr indent="0" lvl="0" marL="0" marR="0" rtl="0" algn="l">
              <a:lnSpc>
                <a:spcPct val="150000"/>
              </a:lnSpc>
              <a:spcBef>
                <a:spcPts val="0"/>
              </a:spcBef>
              <a:spcAft>
                <a:spcPts val="0"/>
              </a:spcAft>
              <a:buClr>
                <a:srgbClr val="EC354A"/>
              </a:buClr>
              <a:buSzPts val="1600"/>
              <a:buFont typeface="Noto Sans Symbols"/>
              <a:buNone/>
            </a:pPr>
            <a:r>
              <a:rPr b="0" lang="en-US" sz="1600">
                <a:solidFill>
                  <a:schemeClr val="lt1"/>
                </a:solidFill>
                <a:latin typeface="Calibri"/>
                <a:ea typeface="Calibri"/>
                <a:cs typeface="Calibri"/>
                <a:sym typeface="Calibri"/>
              </a:rPr>
              <a:t>Machine learning (ML) hay máy học</a:t>
            </a:r>
            <a:endParaRPr b="0" sz="1600">
              <a:solidFill>
                <a:schemeClr val="lt1"/>
              </a:solidFill>
              <a:latin typeface="Calibri"/>
              <a:ea typeface="Calibri"/>
              <a:cs typeface="Calibri"/>
              <a:sym typeface="Calibri"/>
            </a:endParaRPr>
          </a:p>
          <a:p>
            <a:pPr indent="0" lvl="0" marL="0" marR="0" rtl="0" algn="l">
              <a:lnSpc>
                <a:spcPct val="150000"/>
              </a:lnSpc>
              <a:spcBef>
                <a:spcPts val="0"/>
              </a:spcBef>
              <a:spcAft>
                <a:spcPts val="0"/>
              </a:spcAft>
              <a:buClr>
                <a:srgbClr val="EC354A"/>
              </a:buClr>
              <a:buSzPts val="1600"/>
              <a:buFont typeface="Noto Sans Symbols"/>
              <a:buNone/>
            </a:pPr>
            <a:r>
              <a:rPr b="0" lang="en-US" sz="1600">
                <a:solidFill>
                  <a:schemeClr val="lt1"/>
                </a:solidFill>
                <a:latin typeface="Calibri"/>
                <a:ea typeface="Calibri"/>
                <a:cs typeface="Calibri"/>
                <a:sym typeface="Calibri"/>
              </a:rPr>
              <a:t>là một nhánh của trí tuệ nhân tạo (AI), nó là một lĩnh vực nghiên cứu cho phép máy tính có khả năng cải thiện chính bản thân chúng dựa trên dữ liệu mẫu (training data) hoặc dựa vào kinh nghiệm (những gì đã được học). Machine learning có thể tự dự đoán hoặc đưa ra quyết định mà không cần được lập trình cụ thể.</a:t>
            </a:r>
            <a:endParaRPr b="0" sz="1600">
              <a:solidFill>
                <a:schemeClr val="lt1"/>
              </a:solidFill>
              <a:latin typeface="Calibri"/>
              <a:ea typeface="Calibri"/>
              <a:cs typeface="Calibri"/>
              <a:sym typeface="Calibri"/>
            </a:endParaRPr>
          </a:p>
        </p:txBody>
      </p:sp>
      <p:sp>
        <p:nvSpPr>
          <p:cNvPr id="312" name="Google Shape;312;p9"/>
          <p:cNvSpPr/>
          <p:nvPr/>
        </p:nvSpPr>
        <p:spPr>
          <a:xfrm>
            <a:off x="8327390" y="1018540"/>
            <a:ext cx="2776220" cy="466153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b="0" sz="600">
              <a:solidFill>
                <a:schemeClr val="lt1"/>
              </a:solidFill>
              <a:latin typeface="Calibri"/>
              <a:ea typeface="Calibri"/>
              <a:cs typeface="Calibri"/>
              <a:sym typeface="Calibri"/>
            </a:endParaRPr>
          </a:p>
          <a:p>
            <a:pPr indent="-342900" lvl="0" marL="342900" marR="0" rtl="0" algn="l">
              <a:lnSpc>
                <a:spcPct val="150000"/>
              </a:lnSpc>
              <a:spcBef>
                <a:spcPts val="0"/>
              </a:spcBef>
              <a:spcAft>
                <a:spcPts val="0"/>
              </a:spcAft>
              <a:buClr>
                <a:srgbClr val="EC354A"/>
              </a:buClr>
              <a:buSzPts val="1600"/>
              <a:buFont typeface="Noto Sans Symbols"/>
              <a:buChar char="◆"/>
            </a:pPr>
            <a:r>
              <a:rPr b="0" lang="en-US" sz="1600">
                <a:solidFill>
                  <a:schemeClr val="lt1"/>
                </a:solidFill>
                <a:latin typeface="Calibri"/>
                <a:ea typeface="Calibri"/>
                <a:cs typeface="Calibri"/>
                <a:sym typeface="Calibri"/>
              </a:rPr>
              <a:t>Cuối cùng là : </a:t>
            </a:r>
            <a:endParaRPr b="0" sz="1600">
              <a:solidFill>
                <a:schemeClr val="lt1"/>
              </a:solidFill>
              <a:latin typeface="Calibri"/>
              <a:ea typeface="Calibri"/>
              <a:cs typeface="Calibri"/>
              <a:sym typeface="Calibri"/>
            </a:endParaRPr>
          </a:p>
          <a:p>
            <a:pPr indent="0" lvl="1" marL="457200" marR="0" rtl="0" algn="l">
              <a:lnSpc>
                <a:spcPct val="150000"/>
              </a:lnSpc>
              <a:spcBef>
                <a:spcPts val="0"/>
              </a:spcBef>
              <a:spcAft>
                <a:spcPts val="0"/>
              </a:spcAft>
              <a:buClr>
                <a:srgbClr val="EC354A"/>
              </a:buClr>
              <a:buSzPts val="1600"/>
              <a:buFont typeface="Noto Sans Symbols"/>
              <a:buNone/>
            </a:pPr>
            <a:r>
              <a:rPr b="0" i="0" lang="en-US" sz="1600" u="none" cap="none" strike="noStrike">
                <a:solidFill>
                  <a:schemeClr val="lt1"/>
                </a:solidFill>
                <a:latin typeface="Calibri"/>
                <a:ea typeface="Calibri"/>
                <a:cs typeface="Calibri"/>
                <a:sym typeface="Calibri"/>
              </a:rPr>
              <a:t>Deep Learning (Học sâu): Thứ đang thúc đẩy sự bùng nổ của AI hiện tại , được xây dựng dựa trên các khái niệm phức tạp hơn rất nhiều, chủ yếu hoạt động với các mạng nơ-ron nhân tạo để bắt chước khả năng tư duy và suy nghĩ của bộ não con người.</a:t>
            </a:r>
            <a:endParaRPr b="0" i="0" sz="1600" u="none" cap="none" strike="noStrike">
              <a:solidFill>
                <a:schemeClr val="lt1"/>
              </a:solidFill>
              <a:latin typeface="Calibri"/>
              <a:ea typeface="Calibri"/>
              <a:cs typeface="Calibri"/>
              <a:sym typeface="Calibri"/>
            </a:endParaRPr>
          </a:p>
        </p:txBody>
      </p:sp>
      <p:sp>
        <p:nvSpPr>
          <p:cNvPr id="313" name="Google Shape;313;p9"/>
          <p:cNvSpPr/>
          <p:nvPr/>
        </p:nvSpPr>
        <p:spPr>
          <a:xfrm>
            <a:off x="1197610" y="1018540"/>
            <a:ext cx="2819400" cy="3530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b="0" sz="500">
              <a:solidFill>
                <a:schemeClr val="lt1"/>
              </a:solidFill>
              <a:latin typeface="Calibri"/>
              <a:ea typeface="Calibri"/>
              <a:cs typeface="Calibri"/>
              <a:sym typeface="Calibri"/>
            </a:endParaRPr>
          </a:p>
          <a:p>
            <a:pPr indent="-342900" lvl="0" marL="342900" marR="0" rtl="0" algn="l">
              <a:lnSpc>
                <a:spcPct val="150000"/>
              </a:lnSpc>
              <a:spcBef>
                <a:spcPts val="0"/>
              </a:spcBef>
              <a:spcAft>
                <a:spcPts val="0"/>
              </a:spcAft>
              <a:buClr>
                <a:srgbClr val="EC354A"/>
              </a:buClr>
              <a:buSzPts val="1600"/>
              <a:buFont typeface="Noto Sans Symbols"/>
              <a:buChar char="◆"/>
            </a:pPr>
            <a:r>
              <a:rPr b="0" lang="en-US" sz="1600">
                <a:solidFill>
                  <a:schemeClr val="lt1"/>
                </a:solidFill>
                <a:latin typeface="Calibri"/>
                <a:ea typeface="Calibri"/>
                <a:cs typeface="Calibri"/>
                <a:sym typeface="Calibri"/>
              </a:rPr>
              <a:t>Xuất hiện đầu tiên là : AI (Artificial Intelligence) nghĩa là trí tuệ nhân tạo, công nghệ này mô phỏng những suy nghĩ và quá trình tiếp thu kiến thức của con người cho máy móc, đặc biệt là các hệ thống máy tính.</a:t>
            </a:r>
            <a:endParaRPr b="0" sz="1600">
              <a:solidFill>
                <a:schemeClr val="lt1"/>
              </a:solidFill>
              <a:latin typeface="Calibri"/>
              <a:ea typeface="Calibri"/>
              <a:cs typeface="Calibri"/>
              <a:sym typeface="Calibri"/>
            </a:endParaRPr>
          </a:p>
        </p:txBody>
      </p:sp>
      <p:sp>
        <p:nvSpPr>
          <p:cNvPr id="314" name="Google Shape;314;p9"/>
          <p:cNvSpPr/>
          <p:nvPr/>
        </p:nvSpPr>
        <p:spPr>
          <a:xfrm>
            <a:off x="894462" y="1272104"/>
            <a:ext cx="295200" cy="212174"/>
          </a:xfrm>
          <a:custGeom>
            <a:rect b="b" l="l" r="r" t="t"/>
            <a:pathLst>
              <a:path extrusionOk="0" h="184" w="256">
                <a:moveTo>
                  <a:pt x="208" y="66"/>
                </a:moveTo>
                <a:lnTo>
                  <a:pt x="208" y="66"/>
                </a:lnTo>
                <a:lnTo>
                  <a:pt x="204" y="52"/>
                </a:lnTo>
                <a:lnTo>
                  <a:pt x="200" y="40"/>
                </a:lnTo>
                <a:lnTo>
                  <a:pt x="194" y="28"/>
                </a:lnTo>
                <a:lnTo>
                  <a:pt x="184" y="18"/>
                </a:lnTo>
                <a:lnTo>
                  <a:pt x="174" y="10"/>
                </a:lnTo>
                <a:lnTo>
                  <a:pt x="162" y="6"/>
                </a:lnTo>
                <a:lnTo>
                  <a:pt x="150" y="2"/>
                </a:lnTo>
                <a:lnTo>
                  <a:pt x="136" y="0"/>
                </a:lnTo>
                <a:lnTo>
                  <a:pt x="136" y="0"/>
                </a:lnTo>
                <a:lnTo>
                  <a:pt x="126" y="0"/>
                </a:lnTo>
                <a:lnTo>
                  <a:pt x="116" y="4"/>
                </a:lnTo>
                <a:lnTo>
                  <a:pt x="106" y="6"/>
                </a:lnTo>
                <a:lnTo>
                  <a:pt x="96" y="12"/>
                </a:lnTo>
                <a:lnTo>
                  <a:pt x="88" y="18"/>
                </a:lnTo>
                <a:lnTo>
                  <a:pt x="82" y="24"/>
                </a:lnTo>
                <a:lnTo>
                  <a:pt x="76" y="32"/>
                </a:lnTo>
                <a:lnTo>
                  <a:pt x="70" y="42"/>
                </a:lnTo>
                <a:lnTo>
                  <a:pt x="70" y="42"/>
                </a:lnTo>
                <a:lnTo>
                  <a:pt x="60" y="40"/>
                </a:lnTo>
                <a:lnTo>
                  <a:pt x="60" y="40"/>
                </a:lnTo>
                <a:lnTo>
                  <a:pt x="52" y="40"/>
                </a:lnTo>
                <a:lnTo>
                  <a:pt x="46" y="42"/>
                </a:lnTo>
                <a:lnTo>
                  <a:pt x="40" y="46"/>
                </a:lnTo>
                <a:lnTo>
                  <a:pt x="34" y="50"/>
                </a:lnTo>
                <a:lnTo>
                  <a:pt x="30" y="56"/>
                </a:lnTo>
                <a:lnTo>
                  <a:pt x="26" y="62"/>
                </a:lnTo>
                <a:lnTo>
                  <a:pt x="24" y="68"/>
                </a:lnTo>
                <a:lnTo>
                  <a:pt x="24" y="76"/>
                </a:lnTo>
                <a:lnTo>
                  <a:pt x="24" y="76"/>
                </a:lnTo>
                <a:lnTo>
                  <a:pt x="26" y="88"/>
                </a:lnTo>
                <a:lnTo>
                  <a:pt x="26" y="88"/>
                </a:lnTo>
                <a:lnTo>
                  <a:pt x="16" y="96"/>
                </a:lnTo>
                <a:lnTo>
                  <a:pt x="8" y="106"/>
                </a:lnTo>
                <a:lnTo>
                  <a:pt x="2" y="118"/>
                </a:lnTo>
                <a:lnTo>
                  <a:pt x="0" y="132"/>
                </a:lnTo>
                <a:lnTo>
                  <a:pt x="0" y="132"/>
                </a:lnTo>
                <a:lnTo>
                  <a:pt x="2" y="142"/>
                </a:lnTo>
                <a:lnTo>
                  <a:pt x="4" y="152"/>
                </a:lnTo>
                <a:lnTo>
                  <a:pt x="8" y="162"/>
                </a:lnTo>
                <a:lnTo>
                  <a:pt x="16" y="168"/>
                </a:lnTo>
                <a:lnTo>
                  <a:pt x="22" y="176"/>
                </a:lnTo>
                <a:lnTo>
                  <a:pt x="32" y="180"/>
                </a:lnTo>
                <a:lnTo>
                  <a:pt x="42" y="182"/>
                </a:lnTo>
                <a:lnTo>
                  <a:pt x="52" y="184"/>
                </a:lnTo>
                <a:lnTo>
                  <a:pt x="52" y="184"/>
                </a:lnTo>
                <a:lnTo>
                  <a:pt x="196" y="184"/>
                </a:lnTo>
                <a:lnTo>
                  <a:pt x="196" y="184"/>
                </a:lnTo>
                <a:lnTo>
                  <a:pt x="196" y="184"/>
                </a:lnTo>
                <a:lnTo>
                  <a:pt x="208" y="182"/>
                </a:lnTo>
                <a:lnTo>
                  <a:pt x="220" y="180"/>
                </a:lnTo>
                <a:lnTo>
                  <a:pt x="230" y="174"/>
                </a:lnTo>
                <a:lnTo>
                  <a:pt x="238" y="166"/>
                </a:lnTo>
                <a:lnTo>
                  <a:pt x="246" y="158"/>
                </a:lnTo>
                <a:lnTo>
                  <a:pt x="252" y="148"/>
                </a:lnTo>
                <a:lnTo>
                  <a:pt x="254" y="136"/>
                </a:lnTo>
                <a:lnTo>
                  <a:pt x="256" y="124"/>
                </a:lnTo>
                <a:lnTo>
                  <a:pt x="256" y="124"/>
                </a:lnTo>
                <a:lnTo>
                  <a:pt x="256" y="114"/>
                </a:lnTo>
                <a:lnTo>
                  <a:pt x="252" y="104"/>
                </a:lnTo>
                <a:lnTo>
                  <a:pt x="248" y="94"/>
                </a:lnTo>
                <a:lnTo>
                  <a:pt x="242" y="86"/>
                </a:lnTo>
                <a:lnTo>
                  <a:pt x="234" y="78"/>
                </a:lnTo>
                <a:lnTo>
                  <a:pt x="226" y="72"/>
                </a:lnTo>
                <a:lnTo>
                  <a:pt x="218" y="68"/>
                </a:lnTo>
                <a:lnTo>
                  <a:pt x="208" y="66"/>
                </a:lnTo>
                <a:close/>
                <a:moveTo>
                  <a:pt x="196" y="168"/>
                </a:moveTo>
                <a:lnTo>
                  <a:pt x="196" y="168"/>
                </a:lnTo>
                <a:lnTo>
                  <a:pt x="52" y="168"/>
                </a:lnTo>
                <a:lnTo>
                  <a:pt x="52" y="168"/>
                </a:lnTo>
                <a:lnTo>
                  <a:pt x="44" y="168"/>
                </a:lnTo>
                <a:lnTo>
                  <a:pt x="38" y="166"/>
                </a:lnTo>
                <a:lnTo>
                  <a:pt x="32" y="162"/>
                </a:lnTo>
                <a:lnTo>
                  <a:pt x="26" y="158"/>
                </a:lnTo>
                <a:lnTo>
                  <a:pt x="22" y="152"/>
                </a:lnTo>
                <a:lnTo>
                  <a:pt x="18" y="146"/>
                </a:lnTo>
                <a:lnTo>
                  <a:pt x="16" y="140"/>
                </a:lnTo>
                <a:lnTo>
                  <a:pt x="16" y="132"/>
                </a:lnTo>
                <a:lnTo>
                  <a:pt x="16" y="132"/>
                </a:lnTo>
                <a:lnTo>
                  <a:pt x="18" y="122"/>
                </a:lnTo>
                <a:lnTo>
                  <a:pt x="20" y="114"/>
                </a:lnTo>
                <a:lnTo>
                  <a:pt x="26" y="106"/>
                </a:lnTo>
                <a:lnTo>
                  <a:pt x="34" y="102"/>
                </a:lnTo>
                <a:lnTo>
                  <a:pt x="34" y="102"/>
                </a:lnTo>
                <a:lnTo>
                  <a:pt x="40" y="98"/>
                </a:lnTo>
                <a:lnTo>
                  <a:pt x="44" y="94"/>
                </a:lnTo>
                <a:lnTo>
                  <a:pt x="44" y="90"/>
                </a:lnTo>
                <a:lnTo>
                  <a:pt x="42" y="82"/>
                </a:lnTo>
                <a:lnTo>
                  <a:pt x="42" y="82"/>
                </a:lnTo>
                <a:lnTo>
                  <a:pt x="40" y="76"/>
                </a:lnTo>
                <a:lnTo>
                  <a:pt x="40" y="76"/>
                </a:lnTo>
                <a:lnTo>
                  <a:pt x="42" y="68"/>
                </a:lnTo>
                <a:lnTo>
                  <a:pt x="46" y="62"/>
                </a:lnTo>
                <a:lnTo>
                  <a:pt x="52" y="58"/>
                </a:lnTo>
                <a:lnTo>
                  <a:pt x="60" y="56"/>
                </a:lnTo>
                <a:lnTo>
                  <a:pt x="60" y="56"/>
                </a:lnTo>
                <a:lnTo>
                  <a:pt x="64" y="56"/>
                </a:lnTo>
                <a:lnTo>
                  <a:pt x="70" y="58"/>
                </a:lnTo>
                <a:lnTo>
                  <a:pt x="70" y="58"/>
                </a:lnTo>
                <a:lnTo>
                  <a:pt x="76" y="60"/>
                </a:lnTo>
                <a:lnTo>
                  <a:pt x="80" y="58"/>
                </a:lnTo>
                <a:lnTo>
                  <a:pt x="82" y="54"/>
                </a:lnTo>
                <a:lnTo>
                  <a:pt x="86" y="48"/>
                </a:lnTo>
                <a:lnTo>
                  <a:pt x="86" y="48"/>
                </a:lnTo>
                <a:lnTo>
                  <a:pt x="94" y="36"/>
                </a:lnTo>
                <a:lnTo>
                  <a:pt x="106" y="24"/>
                </a:lnTo>
                <a:lnTo>
                  <a:pt x="120" y="18"/>
                </a:lnTo>
                <a:lnTo>
                  <a:pt x="136" y="16"/>
                </a:lnTo>
                <a:lnTo>
                  <a:pt x="136" y="16"/>
                </a:lnTo>
                <a:lnTo>
                  <a:pt x="146" y="16"/>
                </a:lnTo>
                <a:lnTo>
                  <a:pt x="156" y="20"/>
                </a:lnTo>
                <a:lnTo>
                  <a:pt x="166" y="24"/>
                </a:lnTo>
                <a:lnTo>
                  <a:pt x="174" y="30"/>
                </a:lnTo>
                <a:lnTo>
                  <a:pt x="180" y="38"/>
                </a:lnTo>
                <a:lnTo>
                  <a:pt x="186" y="46"/>
                </a:lnTo>
                <a:lnTo>
                  <a:pt x="190" y="56"/>
                </a:lnTo>
                <a:lnTo>
                  <a:pt x="192" y="66"/>
                </a:lnTo>
                <a:lnTo>
                  <a:pt x="192" y="66"/>
                </a:lnTo>
                <a:lnTo>
                  <a:pt x="192" y="74"/>
                </a:lnTo>
                <a:lnTo>
                  <a:pt x="194" y="78"/>
                </a:lnTo>
                <a:lnTo>
                  <a:pt x="198" y="80"/>
                </a:lnTo>
                <a:lnTo>
                  <a:pt x="204" y="80"/>
                </a:lnTo>
                <a:lnTo>
                  <a:pt x="204" y="80"/>
                </a:lnTo>
                <a:lnTo>
                  <a:pt x="212" y="82"/>
                </a:lnTo>
                <a:lnTo>
                  <a:pt x="218" y="86"/>
                </a:lnTo>
                <a:lnTo>
                  <a:pt x="224" y="90"/>
                </a:lnTo>
                <a:lnTo>
                  <a:pt x="230" y="96"/>
                </a:lnTo>
                <a:lnTo>
                  <a:pt x="234" y="102"/>
                </a:lnTo>
                <a:lnTo>
                  <a:pt x="238" y="108"/>
                </a:lnTo>
                <a:lnTo>
                  <a:pt x="240" y="116"/>
                </a:lnTo>
                <a:lnTo>
                  <a:pt x="240" y="124"/>
                </a:lnTo>
                <a:lnTo>
                  <a:pt x="240" y="124"/>
                </a:lnTo>
                <a:lnTo>
                  <a:pt x="240" y="132"/>
                </a:lnTo>
                <a:lnTo>
                  <a:pt x="236" y="142"/>
                </a:lnTo>
                <a:lnTo>
                  <a:pt x="232" y="148"/>
                </a:lnTo>
                <a:lnTo>
                  <a:pt x="228" y="156"/>
                </a:lnTo>
                <a:lnTo>
                  <a:pt x="220" y="160"/>
                </a:lnTo>
                <a:lnTo>
                  <a:pt x="214" y="164"/>
                </a:lnTo>
                <a:lnTo>
                  <a:pt x="204" y="168"/>
                </a:lnTo>
                <a:lnTo>
                  <a:pt x="196" y="16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 name="Google Shape;315;p9"/>
          <p:cNvSpPr/>
          <p:nvPr/>
        </p:nvSpPr>
        <p:spPr>
          <a:xfrm>
            <a:off x="4455808" y="1233499"/>
            <a:ext cx="293380" cy="284186"/>
          </a:xfrm>
          <a:custGeom>
            <a:rect b="b" l="l" r="r" t="t"/>
            <a:pathLst>
              <a:path extrusionOk="0" h="3462" w="3574">
                <a:moveTo>
                  <a:pt x="1788" y="251"/>
                </a:moveTo>
                <a:lnTo>
                  <a:pt x="1383" y="1091"/>
                </a:lnTo>
                <a:lnTo>
                  <a:pt x="1365" y="1122"/>
                </a:lnTo>
                <a:lnTo>
                  <a:pt x="1343" y="1149"/>
                </a:lnTo>
                <a:lnTo>
                  <a:pt x="1318" y="1174"/>
                </a:lnTo>
                <a:lnTo>
                  <a:pt x="1289" y="1195"/>
                </a:lnTo>
                <a:lnTo>
                  <a:pt x="1257" y="1212"/>
                </a:lnTo>
                <a:lnTo>
                  <a:pt x="1223" y="1224"/>
                </a:lnTo>
                <a:lnTo>
                  <a:pt x="1188" y="1232"/>
                </a:lnTo>
                <a:lnTo>
                  <a:pt x="259" y="1370"/>
                </a:lnTo>
                <a:lnTo>
                  <a:pt x="939" y="2051"/>
                </a:lnTo>
                <a:lnTo>
                  <a:pt x="963" y="2076"/>
                </a:lnTo>
                <a:lnTo>
                  <a:pt x="981" y="2105"/>
                </a:lnTo>
                <a:lnTo>
                  <a:pt x="996" y="2135"/>
                </a:lnTo>
                <a:lnTo>
                  <a:pt x="1005" y="2167"/>
                </a:lnTo>
                <a:lnTo>
                  <a:pt x="1011" y="2200"/>
                </a:lnTo>
                <a:lnTo>
                  <a:pt x="1013" y="2234"/>
                </a:lnTo>
                <a:lnTo>
                  <a:pt x="1010" y="2267"/>
                </a:lnTo>
                <a:lnTo>
                  <a:pt x="851" y="3212"/>
                </a:lnTo>
                <a:lnTo>
                  <a:pt x="1662" y="2775"/>
                </a:lnTo>
                <a:lnTo>
                  <a:pt x="1692" y="2761"/>
                </a:lnTo>
                <a:lnTo>
                  <a:pt x="1723" y="2751"/>
                </a:lnTo>
                <a:lnTo>
                  <a:pt x="1755" y="2745"/>
                </a:lnTo>
                <a:lnTo>
                  <a:pt x="1786" y="2743"/>
                </a:lnTo>
                <a:lnTo>
                  <a:pt x="1819" y="2745"/>
                </a:lnTo>
                <a:lnTo>
                  <a:pt x="1851" y="2751"/>
                </a:lnTo>
                <a:lnTo>
                  <a:pt x="1882" y="2761"/>
                </a:lnTo>
                <a:lnTo>
                  <a:pt x="1912" y="2775"/>
                </a:lnTo>
                <a:lnTo>
                  <a:pt x="2723" y="3212"/>
                </a:lnTo>
                <a:lnTo>
                  <a:pt x="2564" y="2267"/>
                </a:lnTo>
                <a:lnTo>
                  <a:pt x="2561" y="2234"/>
                </a:lnTo>
                <a:lnTo>
                  <a:pt x="2563" y="2200"/>
                </a:lnTo>
                <a:lnTo>
                  <a:pt x="2569" y="2167"/>
                </a:lnTo>
                <a:lnTo>
                  <a:pt x="2578" y="2135"/>
                </a:lnTo>
                <a:lnTo>
                  <a:pt x="2594" y="2105"/>
                </a:lnTo>
                <a:lnTo>
                  <a:pt x="2613" y="2076"/>
                </a:lnTo>
                <a:lnTo>
                  <a:pt x="2635" y="2051"/>
                </a:lnTo>
                <a:lnTo>
                  <a:pt x="3315" y="1370"/>
                </a:lnTo>
                <a:lnTo>
                  <a:pt x="2386" y="1232"/>
                </a:lnTo>
                <a:lnTo>
                  <a:pt x="2351" y="1224"/>
                </a:lnTo>
                <a:lnTo>
                  <a:pt x="2317" y="1212"/>
                </a:lnTo>
                <a:lnTo>
                  <a:pt x="2285" y="1195"/>
                </a:lnTo>
                <a:lnTo>
                  <a:pt x="2256" y="1174"/>
                </a:lnTo>
                <a:lnTo>
                  <a:pt x="2231" y="1150"/>
                </a:lnTo>
                <a:lnTo>
                  <a:pt x="2209" y="1122"/>
                </a:lnTo>
                <a:lnTo>
                  <a:pt x="2191" y="1091"/>
                </a:lnTo>
                <a:lnTo>
                  <a:pt x="1788" y="251"/>
                </a:lnTo>
                <a:close/>
                <a:moveTo>
                  <a:pt x="1788" y="0"/>
                </a:moveTo>
                <a:lnTo>
                  <a:pt x="1824" y="3"/>
                </a:lnTo>
                <a:lnTo>
                  <a:pt x="1860" y="11"/>
                </a:lnTo>
                <a:lnTo>
                  <a:pt x="1894" y="23"/>
                </a:lnTo>
                <a:lnTo>
                  <a:pt x="1925" y="39"/>
                </a:lnTo>
                <a:lnTo>
                  <a:pt x="1955" y="60"/>
                </a:lnTo>
                <a:lnTo>
                  <a:pt x="1980" y="84"/>
                </a:lnTo>
                <a:lnTo>
                  <a:pt x="2002" y="113"/>
                </a:lnTo>
                <a:lnTo>
                  <a:pt x="2021" y="145"/>
                </a:lnTo>
                <a:lnTo>
                  <a:pt x="2424" y="984"/>
                </a:lnTo>
                <a:lnTo>
                  <a:pt x="3355" y="1122"/>
                </a:lnTo>
                <a:lnTo>
                  <a:pt x="3390" y="1129"/>
                </a:lnTo>
                <a:lnTo>
                  <a:pt x="3423" y="1141"/>
                </a:lnTo>
                <a:lnTo>
                  <a:pt x="3454" y="1158"/>
                </a:lnTo>
                <a:lnTo>
                  <a:pt x="3482" y="1178"/>
                </a:lnTo>
                <a:lnTo>
                  <a:pt x="3507" y="1202"/>
                </a:lnTo>
                <a:lnTo>
                  <a:pt x="3529" y="1228"/>
                </a:lnTo>
                <a:lnTo>
                  <a:pt x="3546" y="1258"/>
                </a:lnTo>
                <a:lnTo>
                  <a:pt x="3561" y="1291"/>
                </a:lnTo>
                <a:lnTo>
                  <a:pt x="3570" y="1325"/>
                </a:lnTo>
                <a:lnTo>
                  <a:pt x="3574" y="1359"/>
                </a:lnTo>
                <a:lnTo>
                  <a:pt x="3573" y="1393"/>
                </a:lnTo>
                <a:lnTo>
                  <a:pt x="3567" y="1426"/>
                </a:lnTo>
                <a:lnTo>
                  <a:pt x="3557" y="1459"/>
                </a:lnTo>
                <a:lnTo>
                  <a:pt x="3543" y="1490"/>
                </a:lnTo>
                <a:lnTo>
                  <a:pt x="3524" y="1520"/>
                </a:lnTo>
                <a:lnTo>
                  <a:pt x="3500" y="1546"/>
                </a:lnTo>
                <a:lnTo>
                  <a:pt x="2819" y="2226"/>
                </a:lnTo>
                <a:lnTo>
                  <a:pt x="2978" y="3170"/>
                </a:lnTo>
                <a:lnTo>
                  <a:pt x="2981" y="3206"/>
                </a:lnTo>
                <a:lnTo>
                  <a:pt x="2979" y="3241"/>
                </a:lnTo>
                <a:lnTo>
                  <a:pt x="2972" y="3275"/>
                </a:lnTo>
                <a:lnTo>
                  <a:pt x="2960" y="3308"/>
                </a:lnTo>
                <a:lnTo>
                  <a:pt x="2945" y="3339"/>
                </a:lnTo>
                <a:lnTo>
                  <a:pt x="2924" y="3368"/>
                </a:lnTo>
                <a:lnTo>
                  <a:pt x="2900" y="3393"/>
                </a:lnTo>
                <a:lnTo>
                  <a:pt x="2871" y="3416"/>
                </a:lnTo>
                <a:lnTo>
                  <a:pt x="2837" y="3436"/>
                </a:lnTo>
                <a:lnTo>
                  <a:pt x="2800" y="3451"/>
                </a:lnTo>
                <a:lnTo>
                  <a:pt x="2762" y="3460"/>
                </a:lnTo>
                <a:lnTo>
                  <a:pt x="2723" y="3462"/>
                </a:lnTo>
                <a:lnTo>
                  <a:pt x="2691" y="3460"/>
                </a:lnTo>
                <a:lnTo>
                  <a:pt x="2659" y="3455"/>
                </a:lnTo>
                <a:lnTo>
                  <a:pt x="2628" y="3445"/>
                </a:lnTo>
                <a:lnTo>
                  <a:pt x="2598" y="3430"/>
                </a:lnTo>
                <a:lnTo>
                  <a:pt x="1788" y="2995"/>
                </a:lnTo>
                <a:lnTo>
                  <a:pt x="976" y="3430"/>
                </a:lnTo>
                <a:lnTo>
                  <a:pt x="946" y="3445"/>
                </a:lnTo>
                <a:lnTo>
                  <a:pt x="915" y="3455"/>
                </a:lnTo>
                <a:lnTo>
                  <a:pt x="883" y="3460"/>
                </a:lnTo>
                <a:lnTo>
                  <a:pt x="851" y="3462"/>
                </a:lnTo>
                <a:lnTo>
                  <a:pt x="812" y="3460"/>
                </a:lnTo>
                <a:lnTo>
                  <a:pt x="774" y="3451"/>
                </a:lnTo>
                <a:lnTo>
                  <a:pt x="737" y="3436"/>
                </a:lnTo>
                <a:lnTo>
                  <a:pt x="703" y="3416"/>
                </a:lnTo>
                <a:lnTo>
                  <a:pt x="674" y="3393"/>
                </a:lnTo>
                <a:lnTo>
                  <a:pt x="650" y="3368"/>
                </a:lnTo>
                <a:lnTo>
                  <a:pt x="629" y="3339"/>
                </a:lnTo>
                <a:lnTo>
                  <a:pt x="614" y="3308"/>
                </a:lnTo>
                <a:lnTo>
                  <a:pt x="602" y="3275"/>
                </a:lnTo>
                <a:lnTo>
                  <a:pt x="595" y="3241"/>
                </a:lnTo>
                <a:lnTo>
                  <a:pt x="593" y="3206"/>
                </a:lnTo>
                <a:lnTo>
                  <a:pt x="596" y="3170"/>
                </a:lnTo>
                <a:lnTo>
                  <a:pt x="755" y="2226"/>
                </a:lnTo>
                <a:lnTo>
                  <a:pt x="73" y="1546"/>
                </a:lnTo>
                <a:lnTo>
                  <a:pt x="50" y="1520"/>
                </a:lnTo>
                <a:lnTo>
                  <a:pt x="31" y="1490"/>
                </a:lnTo>
                <a:lnTo>
                  <a:pt x="17" y="1459"/>
                </a:lnTo>
                <a:lnTo>
                  <a:pt x="7" y="1427"/>
                </a:lnTo>
                <a:lnTo>
                  <a:pt x="1" y="1393"/>
                </a:lnTo>
                <a:lnTo>
                  <a:pt x="0" y="1359"/>
                </a:lnTo>
                <a:lnTo>
                  <a:pt x="4" y="1325"/>
                </a:lnTo>
                <a:lnTo>
                  <a:pt x="13" y="1291"/>
                </a:lnTo>
                <a:lnTo>
                  <a:pt x="28" y="1258"/>
                </a:lnTo>
                <a:lnTo>
                  <a:pt x="45" y="1228"/>
                </a:lnTo>
                <a:lnTo>
                  <a:pt x="67" y="1202"/>
                </a:lnTo>
                <a:lnTo>
                  <a:pt x="92" y="1178"/>
                </a:lnTo>
                <a:lnTo>
                  <a:pt x="120" y="1158"/>
                </a:lnTo>
                <a:lnTo>
                  <a:pt x="151" y="1141"/>
                </a:lnTo>
                <a:lnTo>
                  <a:pt x="184" y="1129"/>
                </a:lnTo>
                <a:lnTo>
                  <a:pt x="219" y="1122"/>
                </a:lnTo>
                <a:lnTo>
                  <a:pt x="1150" y="984"/>
                </a:lnTo>
                <a:lnTo>
                  <a:pt x="1553" y="145"/>
                </a:lnTo>
                <a:lnTo>
                  <a:pt x="1572" y="113"/>
                </a:lnTo>
                <a:lnTo>
                  <a:pt x="1594" y="84"/>
                </a:lnTo>
                <a:lnTo>
                  <a:pt x="1619" y="60"/>
                </a:lnTo>
                <a:lnTo>
                  <a:pt x="1649" y="39"/>
                </a:lnTo>
                <a:lnTo>
                  <a:pt x="1681" y="23"/>
                </a:lnTo>
                <a:lnTo>
                  <a:pt x="1714" y="11"/>
                </a:lnTo>
                <a:lnTo>
                  <a:pt x="1750" y="3"/>
                </a:lnTo>
                <a:lnTo>
                  <a:pt x="1788"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06"/>
                                        </p:tgtEl>
                                        <p:attrNameLst>
                                          <p:attrName>style.visibility</p:attrName>
                                        </p:attrNameLst>
                                      </p:cBhvr>
                                      <p:to>
                                        <p:strVal val="visible"/>
                                      </p:to>
                                    </p:set>
                                    <p:anim calcmode="lin" valueType="num">
                                      <p:cBhvr additive="base">
                                        <p:cTn dur="500"/>
                                        <p:tgtEl>
                                          <p:spTgt spid="30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1000"/>
                                  </p:stCondLst>
                                  <p:childTnLst>
                                    <p:set>
                                      <p:cBhvr>
                                        <p:cTn dur="1" fill="hold">
                                          <p:stCondLst>
                                            <p:cond delay="0"/>
                                          </p:stCondLst>
                                        </p:cTn>
                                        <p:tgtEl>
                                          <p:spTgt spid="288"/>
                                        </p:tgtEl>
                                        <p:attrNameLst>
                                          <p:attrName>style.visibility</p:attrName>
                                        </p:attrNameLst>
                                      </p:cBhvr>
                                      <p:to>
                                        <p:strVal val="visible"/>
                                      </p:to>
                                    </p:set>
                                    <p:animEffect filter="fade" transition="in">
                                      <p:cBhvr>
                                        <p:cTn dur="750"/>
                                        <p:tgtEl>
                                          <p:spTgt spid="288"/>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500"/>
                                        <p:tgtEl>
                                          <p:spTgt spid="278"/>
                                        </p:tgtEl>
                                      </p:cBhvr>
                                    </p:animEffect>
                                  </p:childTnLst>
                                </p:cTn>
                              </p:par>
                              <p:par>
                                <p:cTn fill="hold" nodeType="withEffect" presetClass="entr" presetID="10" presetSubtype="0">
                                  <p:stCondLst>
                                    <p:cond delay="250"/>
                                  </p:stCondLst>
                                  <p:childTnLst>
                                    <p:set>
                                      <p:cBhvr>
                                        <p:cTn dur="1" fill="hold">
                                          <p:stCondLst>
                                            <p:cond delay="0"/>
                                          </p:stCondLst>
                                        </p:cTn>
                                        <p:tgtEl>
                                          <p:spTgt spid="277"/>
                                        </p:tgtEl>
                                        <p:attrNameLst>
                                          <p:attrName>style.visibility</p:attrName>
                                        </p:attrNameLst>
                                      </p:cBhvr>
                                      <p:to>
                                        <p:strVal val="visible"/>
                                      </p:to>
                                    </p:set>
                                    <p:animEffect filter="fade" transition="in">
                                      <p:cBhvr>
                                        <p:cTn dur="500"/>
                                        <p:tgtEl>
                                          <p:spTgt spid="277"/>
                                        </p:tgtEl>
                                      </p:cBhvr>
                                    </p:animEffect>
                                  </p:childTnLst>
                                </p:cTn>
                              </p:par>
                              <p:par>
                                <p:cTn fill="hold" nodeType="withEffect" presetClass="entr" presetID="10" presetSubtype="0">
                                  <p:stCondLst>
                                    <p:cond delay="25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5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500"/>
                                        <p:tgtEl>
                                          <p:spTgt spid="314"/>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300"/>
                                        <p:tgtEl>
                                          <p:spTgt spid="313"/>
                                        </p:tgtEl>
                                      </p:cBhvr>
                                    </p:animEffect>
                                  </p:childTnLst>
                                </p:cTn>
                              </p:par>
                              <p:par>
                                <p:cTn fill="hold" nodeType="withEffect" presetClass="entr" presetID="10" presetSubtype="0">
                                  <p:stCondLst>
                                    <p:cond delay="600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par>
                                <p:cTn fill="hold" nodeType="withEffect" presetClass="entr" presetID="10" presetSubtype="0">
                                  <p:stCondLst>
                                    <p:cond delay="6000"/>
                                  </p:stCondLst>
                                  <p:childTnLst>
                                    <p:set>
                                      <p:cBhvr>
                                        <p:cTn dur="1" fill="hold">
                                          <p:stCondLst>
                                            <p:cond delay="0"/>
                                          </p:stCondLst>
                                        </p:cTn>
                                        <p:tgtEl>
                                          <p:spTgt spid="295"/>
                                        </p:tgtEl>
                                        <p:attrNameLst>
                                          <p:attrName>style.visibility</p:attrName>
                                        </p:attrNameLst>
                                      </p:cBhvr>
                                      <p:to>
                                        <p:strVal val="visible"/>
                                      </p:to>
                                    </p:set>
                                    <p:animEffect filter="fade" transition="in">
                                      <p:cBhvr>
                                        <p:cTn dur="500"/>
                                        <p:tgtEl>
                                          <p:spTgt spid="295"/>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5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5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5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500"/>
                                        <p:tgtEl>
                                          <p:spTgt spid="311"/>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500"/>
                                        <p:tgtEl>
                                          <p:spTgt spid="290"/>
                                        </p:tgtEl>
                                      </p:cBhvr>
                                    </p:animEffect>
                                  </p:childTnLst>
                                </p:cTn>
                              </p:par>
                              <p:par>
                                <p:cTn fill="hold" nodeType="withEffect" presetClass="entr" presetID="10" presetSubtype="0">
                                  <p:stCondLst>
                                    <p:cond delay="500"/>
                                  </p:stCondLst>
                                  <p:childTnLst>
                                    <p:set>
                                      <p:cBhvr>
                                        <p:cTn dur="1" fill="hold">
                                          <p:stCondLst>
                                            <p:cond delay="0"/>
                                          </p:stCondLst>
                                        </p:cTn>
                                        <p:tgtEl>
                                          <p:spTgt spid="299"/>
                                        </p:tgtEl>
                                        <p:attrNameLst>
                                          <p:attrName>style.visibility</p:attrName>
                                        </p:attrNameLst>
                                      </p:cBhvr>
                                      <p:to>
                                        <p:strVal val="visible"/>
                                      </p:to>
                                    </p:set>
                                    <p:animEffect filter="fade" transition="in">
                                      <p:cBhvr>
                                        <p:cTn dur="500"/>
                                        <p:tgtEl>
                                          <p:spTgt spid="299"/>
                                        </p:tgtEl>
                                      </p:cBhvr>
                                    </p:animEffect>
                                  </p:childTnLst>
                                </p:cTn>
                              </p:par>
                              <p:par>
                                <p:cTn fill="hold" nodeType="withEffect" presetClass="entr" presetID="10" presetSubtype="0">
                                  <p:stCondLst>
                                    <p:cond delay="500"/>
                                  </p:stCondLst>
                                  <p:childTnLst>
                                    <p:set>
                                      <p:cBhvr>
                                        <p:cTn dur="1" fill="hold">
                                          <p:stCondLst>
                                            <p:cond delay="0"/>
                                          </p:stCondLst>
                                        </p:cTn>
                                        <p:tgtEl>
                                          <p:spTgt spid="303"/>
                                        </p:tgtEl>
                                        <p:attrNameLst>
                                          <p:attrName>style.visibility</p:attrName>
                                        </p:attrNameLst>
                                      </p:cBhvr>
                                      <p:to>
                                        <p:strVal val="visible"/>
                                      </p:to>
                                    </p:set>
                                    <p:animEffect filter="fade" transition="in">
                                      <p:cBhvr>
                                        <p:cTn dur="500"/>
                                        <p:tgtEl>
                                          <p:spTgt spid="303"/>
                                        </p:tgtEl>
                                      </p:cBhvr>
                                    </p:animEffect>
                                  </p:childTnLst>
                                </p:cTn>
                              </p:par>
                              <p:par>
                                <p:cTn fill="hold" nodeType="withEffect" presetClass="entr" presetID="10" presetSubtype="0">
                                  <p:stCondLst>
                                    <p:cond delay="250"/>
                                  </p:stCondLst>
                                  <p:childTnLst>
                                    <p:set>
                                      <p:cBhvr>
                                        <p:cTn dur="1" fill="hold">
                                          <p:stCondLst>
                                            <p:cond delay="0"/>
                                          </p:stCondLst>
                                        </p:cTn>
                                        <p:tgtEl>
                                          <p:spTgt spid="284"/>
                                        </p:tgtEl>
                                        <p:attrNameLst>
                                          <p:attrName>style.visibility</p:attrName>
                                        </p:attrNameLst>
                                      </p:cBhvr>
                                      <p:to>
                                        <p:strVal val="visible"/>
                                      </p:to>
                                    </p:set>
                                    <p:animEffect filter="fade" transition="in">
                                      <p:cBhvr>
                                        <p:cTn dur="5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par>
                                <p:cTn fill="hold" nodeType="withEffect" presetClass="entr" presetID="10" presetSubtype="0">
                                  <p:stCondLst>
                                    <p:cond delay="500"/>
                                  </p:stCondLst>
                                  <p:childTnLst>
                                    <p:set>
                                      <p:cBhvr>
                                        <p:cTn dur="1" fill="hold">
                                          <p:stCondLst>
                                            <p:cond delay="0"/>
                                          </p:stCondLst>
                                        </p:cTn>
                                        <p:tgtEl>
                                          <p:spTgt spid="287"/>
                                        </p:tgtEl>
                                        <p:attrNameLst>
                                          <p:attrName>style.visibility</p:attrName>
                                        </p:attrNameLst>
                                      </p:cBhvr>
                                      <p:to>
                                        <p:strVal val="visible"/>
                                      </p:to>
                                    </p:set>
                                    <p:animEffect filter="fade" transition="in">
                                      <p:cBhvr>
                                        <p:cTn dur="500"/>
                                        <p:tgtEl>
                                          <p:spTgt spid="287"/>
                                        </p:tgtEl>
                                      </p:cBhvr>
                                    </p:animEffect>
                                  </p:childTnLst>
                                </p:cTn>
                              </p:par>
                              <p:par>
                                <p:cTn fill="hold" nodeType="withEffect" presetClass="entr" presetID="10" presetSubtype="0">
                                  <p:stCondLst>
                                    <p:cond delay="100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2023-03-31T09:15:00Z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E78DDDCD30A944358D6962852260F92C</vt:lpwstr>
  </property>
  <property fmtid="{D5CDD505-2E9C-101B-9397-08002B2CF9AE}" pid="3" name="KSOProductBuildVer">
    <vt:lpwstr>1033-11.2.0.11516</vt:lpwstr>
  </property>
</Properties>
</file>